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69" r:id="rId17"/>
  </p:sldIdLst>
  <p:sldSz cx="9144000" cy="6858000" type="screen4x3"/>
  <p:notesSz cx="10234613" cy="7104063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Y목각파임B" panose="02030600000101010101" pitchFamily="18" charset="-127"/>
      <p:regular r:id="rId23"/>
    </p:embeddedFont>
    <p:embeddedFont>
      <p:font typeface="나눔스퀘어 Bold" panose="020B0600000101010101" pitchFamily="50" charset="-127"/>
      <p:bold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7" roundtripDataSignature="AMtx7mhx2GYSlMcqMlpS2YMMVwuEFnl6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513" autoAdjust="0"/>
  </p:normalViewPr>
  <p:slideViewPr>
    <p:cSldViewPr snapToGrid="0">
      <p:cViewPr varScale="1">
        <p:scale>
          <a:sx n="119" d="100"/>
          <a:sy n="119" d="100"/>
        </p:scale>
        <p:origin x="11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434999" cy="35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 Bold" panose="020B0600000101010101" pitchFamily="50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797246" y="0"/>
            <a:ext cx="4434999" cy="35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 Bold" panose="020B0600000101010101" pitchFamily="50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dirty="0"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747627"/>
            <a:ext cx="4434999" cy="356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나눔스퀘어 Bold" panose="020B0600000101010101" pitchFamily="50" charset="-127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 lang="ko-KR" altLang="en-US"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99" cy="356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>
            <a:lvl1pPr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pPr algn="r">
              <a:buSzPts val="1300"/>
            </a:pPr>
            <a:fld id="{00000000-1234-1234-1234-123412341234}" type="slidenum">
              <a:rPr lang="en-US" altLang="ko-KR" sz="1300" smtClean="0">
                <a:solidFill>
                  <a:schemeClr val="dk1"/>
                </a:solidFill>
                <a:cs typeface="Malgun Gothic"/>
                <a:sym typeface="Malgun Gothic"/>
              </a:rPr>
              <a:pPr algn="r">
                <a:buSzPts val="1300"/>
              </a:pPr>
              <a:t>‹#›</a:t>
            </a:fld>
            <a:endParaRPr lang="ko-KR" altLang="en-US" sz="1300" dirty="0">
              <a:solidFill>
                <a:schemeClr val="dk1"/>
              </a:solidFill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나눔스퀘어 Bold" panose="020B0600000101010101" pitchFamily="50" charset="-127"/>
        <a:ea typeface="나눔스퀘어 Bold" panose="020B0600000101010101" pitchFamily="50" charset="-127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1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3" name="Google Shape;123;p1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99" cy="3564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0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03" name="Google Shape;20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1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3" name="Google Shape;21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2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4" name="Google Shape;22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3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32" name="Google Shape;23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15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9" name="Google Shape;249;p15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16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57" name="Google Shape;257;p16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15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41" name="Google Shape;241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30" name="Google Shape;1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p3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○"/>
            </a:pPr>
            <a:endParaRPr sz="14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138" name="Google Shape;138;p3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914400" lvl="1" indent="-3175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Calibri"/>
              <a:buChar char="○"/>
            </a:pPr>
            <a:endParaRPr sz="14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148" name="Google Shape;148;p4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2286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5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65" name="Google Shape;16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7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73" name="Google Shape;173;p7:notes"/>
          <p:cNvSpPr txBox="1">
            <a:spLocks noGrp="1"/>
          </p:cNvSpPr>
          <p:nvPr>
            <p:ph type="sldNum" idx="12"/>
          </p:nvPr>
        </p:nvSpPr>
        <p:spPr>
          <a:xfrm>
            <a:off x="5797246" y="6747627"/>
            <a:ext cx="4434900" cy="3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 altLang="ko-KR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7</a:t>
            </a:fld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8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90" cy="2797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86" name="Google Shape;18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1023462" y="3418830"/>
            <a:ext cx="8187600" cy="27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517900" y="887413"/>
            <a:ext cx="3198813" cy="23987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9"/>
          <p:cNvSpPr/>
          <p:nvPr/>
        </p:nvSpPr>
        <p:spPr>
          <a:xfrm>
            <a:off x="0" y="3042446"/>
            <a:ext cx="9144000" cy="1996279"/>
          </a:xfrm>
          <a:prstGeom prst="rect">
            <a:avLst/>
          </a:prstGeom>
          <a:solidFill>
            <a:srgbClr val="A5A5A5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18" name="Google Shape;18;p19"/>
          <p:cNvSpPr txBox="1">
            <a:spLocks noGrp="1"/>
          </p:cNvSpPr>
          <p:nvPr>
            <p:ph type="ctrTitle"/>
          </p:nvPr>
        </p:nvSpPr>
        <p:spPr>
          <a:xfrm>
            <a:off x="228600" y="3042446"/>
            <a:ext cx="7772400" cy="1029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 cap="small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19"/>
          <p:cNvSpPr txBox="1">
            <a:spLocks noGrp="1"/>
          </p:cNvSpPr>
          <p:nvPr>
            <p:ph type="subTitle" idx="1"/>
          </p:nvPr>
        </p:nvSpPr>
        <p:spPr>
          <a:xfrm>
            <a:off x="228600" y="4148934"/>
            <a:ext cx="6200775" cy="777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cap="small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 dirty="0"/>
          </a:p>
        </p:txBody>
      </p:sp>
      <p:sp>
        <p:nvSpPr>
          <p:cNvPr id="20" name="Google Shape;20;p1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21" name="Google Shape;21;p19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22" name="Google Shape;22;p19"/>
          <p:cNvSpPr/>
          <p:nvPr/>
        </p:nvSpPr>
        <p:spPr>
          <a:xfrm>
            <a:off x="0" y="2900756"/>
            <a:ext cx="2286000" cy="144000"/>
          </a:xfrm>
          <a:prstGeom prst="rect">
            <a:avLst/>
          </a:prstGeom>
          <a:gradFill>
            <a:gsLst>
              <a:gs pos="0">
                <a:srgbClr val="7B7B7B"/>
              </a:gs>
              <a:gs pos="100000">
                <a:srgbClr val="52525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23" name="Google Shape;23;p19"/>
          <p:cNvSpPr/>
          <p:nvPr/>
        </p:nvSpPr>
        <p:spPr>
          <a:xfrm>
            <a:off x="2281237" y="2900756"/>
            <a:ext cx="2289600" cy="144000"/>
          </a:xfrm>
          <a:prstGeom prst="rect">
            <a:avLst/>
          </a:prstGeom>
          <a:gradFill>
            <a:gsLst>
              <a:gs pos="0">
                <a:srgbClr val="FFD966"/>
              </a:gs>
              <a:gs pos="50000">
                <a:schemeClr val="accent4"/>
              </a:gs>
              <a:gs pos="100000">
                <a:srgbClr val="CD97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24" name="Google Shape;24;p19"/>
          <p:cNvSpPr/>
          <p:nvPr/>
        </p:nvSpPr>
        <p:spPr>
          <a:xfrm>
            <a:off x="4568400" y="2900756"/>
            <a:ext cx="2289600" cy="144000"/>
          </a:xfrm>
          <a:prstGeom prst="rect">
            <a:avLst/>
          </a:prstGeom>
          <a:gradFill>
            <a:gsLst>
              <a:gs pos="0">
                <a:srgbClr val="A8D08C"/>
              </a:gs>
              <a:gs pos="100000">
                <a:srgbClr val="385623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sp>
        <p:nvSpPr>
          <p:cNvPr id="25" name="Google Shape;25;p19"/>
          <p:cNvSpPr/>
          <p:nvPr/>
        </p:nvSpPr>
        <p:spPr>
          <a:xfrm>
            <a:off x="6858000" y="2900756"/>
            <a:ext cx="2286000" cy="144000"/>
          </a:xfrm>
          <a:prstGeom prst="rect">
            <a:avLst/>
          </a:prstGeom>
          <a:gradFill>
            <a:gsLst>
              <a:gs pos="0">
                <a:srgbClr val="C55A11"/>
              </a:gs>
              <a:gs pos="100000">
                <a:srgbClr val="833C0B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grpSp>
        <p:nvGrpSpPr>
          <p:cNvPr id="26" name="Google Shape;26;p19"/>
          <p:cNvGrpSpPr/>
          <p:nvPr/>
        </p:nvGrpSpPr>
        <p:grpSpPr>
          <a:xfrm rot="10800000">
            <a:off x="0" y="0"/>
            <a:ext cx="9144000" cy="269480"/>
            <a:chOff x="0" y="5874145"/>
            <a:chExt cx="9144000" cy="269480"/>
          </a:xfrm>
        </p:grpSpPr>
        <p:cxnSp>
          <p:nvCxnSpPr>
            <p:cNvPr id="27" name="Google Shape;27;p19"/>
            <p:cNvCxnSpPr/>
            <p:nvPr/>
          </p:nvCxnSpPr>
          <p:spPr>
            <a:xfrm>
              <a:off x="0" y="6143625"/>
              <a:ext cx="9144000" cy="0"/>
            </a:xfrm>
            <a:prstGeom prst="straightConnector1">
              <a:avLst/>
            </a:prstGeom>
            <a:noFill/>
            <a:ln w="63500" cap="flat" cmpd="sng">
              <a:solidFill>
                <a:srgbClr val="222A3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28" name="Google Shape;28;p19"/>
            <p:cNvSpPr/>
            <p:nvPr/>
          </p:nvSpPr>
          <p:spPr>
            <a:xfrm flipH="1">
              <a:off x="6181725" y="5953518"/>
              <a:ext cx="2962274" cy="139308"/>
            </a:xfrm>
            <a:prstGeom prst="round1Rect">
              <a:avLst>
                <a:gd name="adj" fmla="val 50000"/>
              </a:avLst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29" name="Google Shape;29;p19"/>
            <p:cNvSpPr/>
            <p:nvPr/>
          </p:nvSpPr>
          <p:spPr>
            <a:xfrm flipH="1">
              <a:off x="8686800" y="5874145"/>
              <a:ext cx="457200" cy="168674"/>
            </a:xfrm>
            <a:prstGeom prst="round1Rect">
              <a:avLst>
                <a:gd name="adj" fmla="val 50000"/>
              </a:avLst>
            </a:prstGeom>
            <a:solidFill>
              <a:srgbClr val="A5A5A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EXT" type="vertTx">
  <p:cSld name="VERTICAL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2" name="Google Shape;112;p28"/>
          <p:cNvSpPr txBox="1">
            <a:spLocks noGrp="1"/>
          </p:cNvSpPr>
          <p:nvPr>
            <p:ph type="body" idx="1"/>
          </p:nvPr>
        </p:nvSpPr>
        <p:spPr>
          <a:xfrm rot="5400000">
            <a:off x="2121190" y="-496429"/>
            <a:ext cx="4901617" cy="847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13" name="Google Shape;113;p2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14" name="Google Shape;114;p28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_TITLE_AND_VERTICAL_TEXT" type="vertTitleAndTx">
  <p:cSld name="VERTICAL_TITLE_AND_VERTICAL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9"/>
          <p:cNvSpPr txBox="1">
            <a:spLocks noGrp="1"/>
          </p:cNvSpPr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1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18" name="Google Shape;118;p29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19" name="Google Shape;119;p29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" type="obj">
  <p:cSld name="OBJECT">
    <p:bg>
      <p:bgPr>
        <a:solidFill>
          <a:schemeClr val="lt1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0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4" name="Google Shape;34;p20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250" cy="4797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Arial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35" name="Google Shape;35;p20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36" name="Google Shape;36;p20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37" name="Google Shape;37;p20"/>
          <p:cNvGrpSpPr/>
          <p:nvPr/>
        </p:nvGrpSpPr>
        <p:grpSpPr>
          <a:xfrm rot="10800000" flipH="1">
            <a:off x="0" y="0"/>
            <a:ext cx="9144000" cy="104275"/>
            <a:chOff x="0" y="1795856"/>
            <a:chExt cx="9144000" cy="109144"/>
          </a:xfrm>
        </p:grpSpPr>
        <p:sp>
          <p:nvSpPr>
            <p:cNvPr id="38" name="Google Shape;38;p20"/>
            <p:cNvSpPr/>
            <p:nvPr/>
          </p:nvSpPr>
          <p:spPr>
            <a:xfrm>
              <a:off x="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39" name="Google Shape;39;p20"/>
            <p:cNvSpPr/>
            <p:nvPr/>
          </p:nvSpPr>
          <p:spPr>
            <a:xfrm>
              <a:off x="2281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40" name="Google Shape;40;p20"/>
            <p:cNvSpPr/>
            <p:nvPr/>
          </p:nvSpPr>
          <p:spPr>
            <a:xfrm>
              <a:off x="4567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41" name="Google Shape;41;p20"/>
            <p:cNvSpPr/>
            <p:nvPr/>
          </p:nvSpPr>
          <p:spPr>
            <a:xfrm>
              <a:off x="685800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  <p:pic>
        <p:nvPicPr>
          <p:cNvPr id="42" name="Google Shape;42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488" y="6509060"/>
            <a:ext cx="272202" cy="266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" type="twoObj">
  <p:cSld name="TWO_OBJECTS"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331675" y="1367692"/>
            <a:ext cx="4091834" cy="4824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2"/>
          </p:nvPr>
        </p:nvSpPr>
        <p:spPr>
          <a:xfrm>
            <a:off x="4707311" y="1367692"/>
            <a:ext cx="4091834" cy="4824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9" name="Google Shape;49;p21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0" name="Google Shape;50;p21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51" name="Google Shape;51;p21"/>
          <p:cNvGrpSpPr/>
          <p:nvPr/>
        </p:nvGrpSpPr>
        <p:grpSpPr>
          <a:xfrm rot="10800000" flipH="1">
            <a:off x="0" y="0"/>
            <a:ext cx="9144000" cy="104275"/>
            <a:chOff x="0" y="1795856"/>
            <a:chExt cx="9144000" cy="109144"/>
          </a:xfrm>
        </p:grpSpPr>
        <p:sp>
          <p:nvSpPr>
            <p:cNvPr id="52" name="Google Shape;52;p21"/>
            <p:cNvSpPr/>
            <p:nvPr/>
          </p:nvSpPr>
          <p:spPr>
            <a:xfrm>
              <a:off x="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53" name="Google Shape;53;p21"/>
            <p:cNvSpPr/>
            <p:nvPr/>
          </p:nvSpPr>
          <p:spPr>
            <a:xfrm>
              <a:off x="2281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54" name="Google Shape;54;p21"/>
            <p:cNvSpPr/>
            <p:nvPr/>
          </p:nvSpPr>
          <p:spPr>
            <a:xfrm>
              <a:off x="4567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55" name="Google Shape;55;p21"/>
            <p:cNvSpPr/>
            <p:nvPr/>
          </p:nvSpPr>
          <p:spPr>
            <a:xfrm>
              <a:off x="685800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2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58" name="Google Shape;58;p22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59" name="Google Shape;59;p22"/>
          <p:cNvSpPr/>
          <p:nvPr/>
        </p:nvSpPr>
        <p:spPr>
          <a:xfrm>
            <a:off x="0" y="2891692"/>
            <a:ext cx="7079053" cy="2322454"/>
          </a:xfrm>
          <a:prstGeom prst="rect">
            <a:avLst/>
          </a:prstGeom>
          <a:solidFill>
            <a:srgbClr val="A5A5A5"/>
          </a:solidFill>
          <a:ln>
            <a:noFill/>
          </a:ln>
          <a:effectLst>
            <a:outerShdw blurRad="50800" dist="381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lt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grpSp>
        <p:nvGrpSpPr>
          <p:cNvPr id="60" name="Google Shape;60;p22"/>
          <p:cNvGrpSpPr/>
          <p:nvPr/>
        </p:nvGrpSpPr>
        <p:grpSpPr>
          <a:xfrm rot="5400000">
            <a:off x="6950298" y="3020450"/>
            <a:ext cx="2322450" cy="2064945"/>
            <a:chOff x="0" y="2881706"/>
            <a:chExt cx="9144000" cy="216000"/>
          </a:xfrm>
        </p:grpSpPr>
        <p:sp>
          <p:nvSpPr>
            <p:cNvPr id="61" name="Google Shape;61;p22"/>
            <p:cNvSpPr/>
            <p:nvPr/>
          </p:nvSpPr>
          <p:spPr>
            <a:xfrm>
              <a:off x="0" y="2881706"/>
              <a:ext cx="2286000" cy="216000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62" name="Google Shape;62;p22"/>
            <p:cNvSpPr/>
            <p:nvPr/>
          </p:nvSpPr>
          <p:spPr>
            <a:xfrm>
              <a:off x="2281237" y="2881706"/>
              <a:ext cx="2289600" cy="216000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63" name="Google Shape;63;p22"/>
            <p:cNvSpPr/>
            <p:nvPr/>
          </p:nvSpPr>
          <p:spPr>
            <a:xfrm>
              <a:off x="4567237" y="2881706"/>
              <a:ext cx="2289600" cy="216000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endParaRPr sz="16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64" name="Google Shape;64;p22"/>
            <p:cNvSpPr/>
            <p:nvPr/>
          </p:nvSpPr>
          <p:spPr>
            <a:xfrm>
              <a:off x="6858000" y="2881706"/>
              <a:ext cx="2286000" cy="216000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50800" dist="381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  <p:sp>
        <p:nvSpPr>
          <p:cNvPr id="65" name="Google Shape;65;p22"/>
          <p:cNvSpPr txBox="1">
            <a:spLocks noGrp="1"/>
          </p:cNvSpPr>
          <p:nvPr>
            <p:ph type="title"/>
          </p:nvPr>
        </p:nvSpPr>
        <p:spPr>
          <a:xfrm>
            <a:off x="628650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22"/>
          <p:cNvSpPr txBox="1">
            <a:spLocks noGrp="1"/>
          </p:cNvSpPr>
          <p:nvPr>
            <p:ph type="body" idx="1"/>
          </p:nvPr>
        </p:nvSpPr>
        <p:spPr>
          <a:xfrm>
            <a:off x="628650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_OBJECTS_WITH_TEXT" type="twoTxTwoObj">
  <p:cSld name="TWO_OBJECTS_WITH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3"/>
          <p:cNvSpPr txBox="1"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9" name="Google Shape;69;p2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 dirty="0"/>
          </a:p>
        </p:txBody>
      </p:sp>
      <p:sp>
        <p:nvSpPr>
          <p:cNvPr id="70" name="Google Shape;70;p2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71" name="Google Shape;71;p2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 b="1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 dirty="0"/>
          </a:p>
        </p:txBody>
      </p:sp>
      <p:sp>
        <p:nvSpPr>
          <p:cNvPr id="72" name="Google Shape;72;p2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73" name="Google Shape;73;p23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74" name="Google Shape;74;p23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75" name="Google Shape;75;p23"/>
          <p:cNvGrpSpPr/>
          <p:nvPr/>
        </p:nvGrpSpPr>
        <p:grpSpPr>
          <a:xfrm rot="10800000" flipH="1">
            <a:off x="0" y="-3"/>
            <a:ext cx="9134474" cy="77792"/>
            <a:chOff x="0" y="1795856"/>
            <a:chExt cx="9144000" cy="109144"/>
          </a:xfrm>
        </p:grpSpPr>
        <p:sp>
          <p:nvSpPr>
            <p:cNvPr id="76" name="Google Shape;76;p23"/>
            <p:cNvSpPr/>
            <p:nvPr/>
          </p:nvSpPr>
          <p:spPr>
            <a:xfrm>
              <a:off x="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77" name="Google Shape;77;p23"/>
            <p:cNvSpPr/>
            <p:nvPr/>
          </p:nvSpPr>
          <p:spPr>
            <a:xfrm>
              <a:off x="2281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78" name="Google Shape;78;p23"/>
            <p:cNvSpPr/>
            <p:nvPr/>
          </p:nvSpPr>
          <p:spPr>
            <a:xfrm>
              <a:off x="4567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79" name="Google Shape;79;p23"/>
            <p:cNvSpPr/>
            <p:nvPr/>
          </p:nvSpPr>
          <p:spPr>
            <a:xfrm>
              <a:off x="685800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ONLY" type="titleOnly">
  <p:cSld name="TITLE_ONLY"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4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1800"/>
              <a:buNone/>
              <a:defRPr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82" name="Google Shape;82;p24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83" name="Google Shape;83;p24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84" name="Google Shape;84;p24"/>
          <p:cNvGrpSpPr/>
          <p:nvPr/>
        </p:nvGrpSpPr>
        <p:grpSpPr>
          <a:xfrm rot="10800000" flipH="1">
            <a:off x="0" y="0"/>
            <a:ext cx="9144000" cy="104275"/>
            <a:chOff x="0" y="1795856"/>
            <a:chExt cx="9144000" cy="109144"/>
          </a:xfrm>
        </p:grpSpPr>
        <p:sp>
          <p:nvSpPr>
            <p:cNvPr id="85" name="Google Shape;85;p24"/>
            <p:cNvSpPr/>
            <p:nvPr/>
          </p:nvSpPr>
          <p:spPr>
            <a:xfrm>
              <a:off x="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86" name="Google Shape;86;p24"/>
            <p:cNvSpPr/>
            <p:nvPr/>
          </p:nvSpPr>
          <p:spPr>
            <a:xfrm>
              <a:off x="2281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87" name="Google Shape;87;p24"/>
            <p:cNvSpPr/>
            <p:nvPr/>
          </p:nvSpPr>
          <p:spPr>
            <a:xfrm>
              <a:off x="4567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88" name="Google Shape;88;p24"/>
            <p:cNvSpPr/>
            <p:nvPr/>
          </p:nvSpPr>
          <p:spPr>
            <a:xfrm>
              <a:off x="685800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5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91" name="Google Shape;91;p25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92" name="Google Shape;92;p25"/>
          <p:cNvGrpSpPr/>
          <p:nvPr/>
        </p:nvGrpSpPr>
        <p:grpSpPr>
          <a:xfrm rot="10800000" flipH="1">
            <a:off x="0" y="0"/>
            <a:ext cx="9144000" cy="104275"/>
            <a:chOff x="0" y="1795856"/>
            <a:chExt cx="9144000" cy="109144"/>
          </a:xfrm>
        </p:grpSpPr>
        <p:sp>
          <p:nvSpPr>
            <p:cNvPr id="93" name="Google Shape;93;p25"/>
            <p:cNvSpPr/>
            <p:nvPr/>
          </p:nvSpPr>
          <p:spPr>
            <a:xfrm>
              <a:off x="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5F5F5F"/>
                </a:gs>
                <a:gs pos="50000">
                  <a:srgbClr val="8A8A8A"/>
                </a:gs>
                <a:gs pos="100000">
                  <a:schemeClr val="accent3"/>
                </a:gs>
              </a:gsLst>
              <a:lin ang="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94" name="Google Shape;94;p25"/>
            <p:cNvSpPr/>
            <p:nvPr/>
          </p:nvSpPr>
          <p:spPr>
            <a:xfrm>
              <a:off x="2281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765700"/>
                </a:gs>
                <a:gs pos="50000">
                  <a:srgbClr val="AA7E00"/>
                </a:gs>
                <a:gs pos="100000">
                  <a:srgbClr val="CD9700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95" name="Google Shape;95;p25"/>
            <p:cNvSpPr/>
            <p:nvPr/>
          </p:nvSpPr>
          <p:spPr>
            <a:xfrm>
              <a:off x="4567237" y="1795856"/>
              <a:ext cx="2289600" cy="109144"/>
            </a:xfrm>
            <a:prstGeom prst="rect">
              <a:avLst/>
            </a:prstGeom>
            <a:gradFill>
              <a:gsLst>
                <a:gs pos="0">
                  <a:srgbClr val="2F4D1A"/>
                </a:gs>
                <a:gs pos="50000">
                  <a:srgbClr val="456F27"/>
                </a:gs>
                <a:gs pos="100000">
                  <a:srgbClr val="52862F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  <p:sp>
          <p:nvSpPr>
            <p:cNvPr id="96" name="Google Shape;96;p25"/>
            <p:cNvSpPr/>
            <p:nvPr/>
          </p:nvSpPr>
          <p:spPr>
            <a:xfrm>
              <a:off x="6858000" y="1795856"/>
              <a:ext cx="2286000" cy="109144"/>
            </a:xfrm>
            <a:prstGeom prst="rect">
              <a:avLst/>
            </a:prstGeom>
            <a:gradFill>
              <a:gsLst>
                <a:gs pos="0">
                  <a:srgbClr val="783201"/>
                </a:gs>
                <a:gs pos="50000">
                  <a:srgbClr val="AF4802"/>
                </a:gs>
                <a:gs pos="100000">
                  <a:srgbClr val="D25703"/>
                </a:gs>
              </a:gsLst>
              <a:lin ang="10800000" scaled="0"/>
            </a:gradFill>
            <a:ln>
              <a:noFill/>
            </a:ln>
            <a:effectLst>
              <a:outerShdw blurRad="152400" dist="63500" dir="5400000" algn="t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 dirty="0">
                <a:solidFill>
                  <a:schemeClr val="lt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ECT_WITH_CAPTION_TEXT" type="objTx">
  <p:cSld name="OBJECT_WITH_CAPTIO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99" name="Google Shape;99;p2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3200"/>
              <a:buChar char="•"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406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800"/>
              <a:buChar char="•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 dirty="0"/>
          </a:p>
        </p:txBody>
      </p:sp>
      <p:sp>
        <p:nvSpPr>
          <p:cNvPr id="100" name="Google Shape;100;p2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 dirty="0"/>
          </a:p>
        </p:txBody>
      </p:sp>
      <p:sp>
        <p:nvSpPr>
          <p:cNvPr id="101" name="Google Shape;101;p26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02" name="Google Shape;102;p26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_WITH_CAPTION_TEXT" type="picTx">
  <p:cSld name="PICTURE_WITH_CAPTIO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  <a:defRPr sz="32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5" name="Google Shape;105;p27"/>
          <p:cNvSpPr>
            <a:spLocks noGrp="1"/>
          </p:cNvSpPr>
          <p:nvPr>
            <p:ph type="pic" idx="2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55A11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75707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9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06" name="Google Shape;106;p27"/>
          <p:cNvSpPr txBox="1">
            <a:spLocks noGrp="1"/>
          </p:cNvSpPr>
          <p:nvPr>
            <p:ph type="body" idx="1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 dirty="0"/>
          </a:p>
        </p:txBody>
      </p:sp>
      <p:sp>
        <p:nvSpPr>
          <p:cNvPr id="107" name="Google Shape;107;p27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08" name="Google Shape;108;p27"/>
          <p:cNvSpPr txBox="1">
            <a:spLocks noGrp="1"/>
          </p:cNvSpPr>
          <p:nvPr>
            <p:ph type="ftr" idx="11"/>
          </p:nvPr>
        </p:nvSpPr>
        <p:spPr>
          <a:xfrm>
            <a:off x="5629275" y="646430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lang="ko-KR" altLang="en-US" dirty="0"/>
          </a:p>
        </p:txBody>
      </p:sp>
      <p:sp>
        <p:nvSpPr>
          <p:cNvPr id="109" name="Google Shape;109;p27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rgbClr val="FAFAFA"/>
            </a:gs>
            <a:gs pos="100000">
              <a:srgbClr val="CECECE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  <a:defRPr sz="3200" b="1" i="0" u="none" strike="noStrike" cap="small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1" name="Google Shape;11;p18"/>
          <p:cNvSpPr txBox="1">
            <a:spLocks noGrp="1"/>
          </p:cNvSpPr>
          <p:nvPr>
            <p:ph type="body" idx="1"/>
          </p:nvPr>
        </p:nvSpPr>
        <p:spPr>
          <a:xfrm>
            <a:off x="333375" y="1291388"/>
            <a:ext cx="8477250" cy="4901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55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55A1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9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757070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rgbClr val="75707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18"/>
          <p:cNvSpPr txBox="1">
            <a:spLocks noGrp="1"/>
          </p:cNvSpPr>
          <p:nvPr>
            <p:ph type="dt" idx="10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cxnSp>
        <p:nvCxnSpPr>
          <p:cNvPr id="13" name="Google Shape;13;p18"/>
          <p:cNvCxnSpPr/>
          <p:nvPr/>
        </p:nvCxnSpPr>
        <p:spPr>
          <a:xfrm>
            <a:off x="0" y="6829425"/>
            <a:ext cx="9144000" cy="0"/>
          </a:xfrm>
          <a:prstGeom prst="straightConnector1">
            <a:avLst/>
          </a:prstGeom>
          <a:noFill/>
          <a:ln w="63500" cap="flat" cmpd="sng">
            <a:solidFill>
              <a:srgbClr val="222A3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Google Shape;14;p18"/>
          <p:cNvSpPr txBox="1">
            <a:spLocks noGrp="1"/>
          </p:cNvSpPr>
          <p:nvPr>
            <p:ph type="ftr" idx="11"/>
          </p:nvPr>
        </p:nvSpPr>
        <p:spPr>
          <a:xfrm>
            <a:off x="5629275" y="646430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ko-KR" altLang="en-US" dirty="0"/>
          </a:p>
        </p:txBody>
      </p:sp>
      <p:sp>
        <p:nvSpPr>
          <p:cNvPr id="15" name="Google Shape;15;p18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  <a:defRPr sz="1050" b="0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"/>
          <p:cNvSpPr txBox="1">
            <a:spLocks noGrp="1"/>
          </p:cNvSpPr>
          <p:nvPr>
            <p:ph type="ctrTitle"/>
          </p:nvPr>
        </p:nvSpPr>
        <p:spPr>
          <a:xfrm>
            <a:off x="0" y="2923854"/>
            <a:ext cx="8855765" cy="139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</a:pPr>
            <a:r>
              <a:rPr 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</a:t>
            </a:r>
            <a:r>
              <a:rPr 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 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Cap Stone Design A </a:t>
            </a:r>
            <a:r>
              <a:rPr 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(융합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프로덕트</a:t>
            </a:r>
            <a:r>
              <a:rPr lang="en-US" alt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sz="20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종합설계)</a:t>
            </a:r>
            <a:br>
              <a:rPr lang="ko-KR" sz="2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br>
              <a:rPr lang="ko-KR" sz="1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강화학습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</a:t>
            </a:r>
            <a:r>
              <a:rPr 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</a:t>
            </a:r>
            <a:r>
              <a:rPr 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기반 </a:t>
            </a:r>
            <a:r>
              <a:rPr lang="en-US" alt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Self-Balancing Robot </a:t>
            </a:r>
            <a:r>
              <a:rPr lang="ko-KR" sz="24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제어 시스템</a:t>
            </a:r>
            <a:endParaRPr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6" name="Google Shape;126;p1"/>
          <p:cNvSpPr txBox="1">
            <a:spLocks noGrp="1"/>
          </p:cNvSpPr>
          <p:nvPr>
            <p:ph type="subTitle" idx="1"/>
          </p:nvPr>
        </p:nvSpPr>
        <p:spPr>
          <a:xfrm>
            <a:off x="6186226" y="5258797"/>
            <a:ext cx="2865748" cy="139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190"/>
              <a:buNone/>
            </a:pPr>
            <a:r>
              <a:rPr lang="ko-KR" sz="1190" dirty="0">
                <a:solidFill>
                  <a:srgbClr val="7F7F7F"/>
                </a:solidFill>
              </a:rPr>
              <a:t>무인이동체공학과 17011794 권영서</a:t>
            </a:r>
            <a:endParaRPr sz="1190" dirty="0">
              <a:solidFill>
                <a:srgbClr val="7F7F7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</a:pPr>
            <a:r>
              <a:rPr lang="ko-KR" sz="1190" dirty="0">
                <a:solidFill>
                  <a:srgbClr val="7F7F7F"/>
                </a:solidFill>
              </a:rPr>
              <a:t>무인이동체공학과 17011855 강산희</a:t>
            </a:r>
            <a:endParaRPr sz="1190" dirty="0">
              <a:solidFill>
                <a:srgbClr val="7F7F7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</a:pPr>
            <a:r>
              <a:rPr lang="ko-KR" sz="1190" dirty="0">
                <a:solidFill>
                  <a:srgbClr val="7F7F7F"/>
                </a:solidFill>
              </a:rPr>
              <a:t>스마트기기공학과 17011832 김남훈</a:t>
            </a:r>
            <a:endParaRPr sz="1190" dirty="0">
              <a:solidFill>
                <a:srgbClr val="7F7F7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</a:pPr>
            <a:r>
              <a:rPr lang="ko-KR" sz="1190" dirty="0">
                <a:solidFill>
                  <a:srgbClr val="7F7F7F"/>
                </a:solidFill>
              </a:rPr>
              <a:t>무인이동체공학과 17011811 엄단경</a:t>
            </a:r>
            <a:endParaRPr sz="1190" dirty="0">
              <a:solidFill>
                <a:srgbClr val="7F7F7F"/>
              </a:solidFill>
            </a:endParaRPr>
          </a:p>
          <a:p>
            <a:pPr marL="0" lvl="0" indent="0" algn="l" rtl="0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1190"/>
              <a:buNone/>
            </a:pPr>
            <a:r>
              <a:rPr lang="ko-KR" sz="1190" dirty="0">
                <a:solidFill>
                  <a:srgbClr val="7F7F7F"/>
                </a:solidFill>
              </a:rPr>
              <a:t>무인이동체공학과 18011880 박진현 </a:t>
            </a:r>
            <a:endParaRPr dirty="0"/>
          </a:p>
        </p:txBody>
      </p:sp>
      <p:sp>
        <p:nvSpPr>
          <p:cNvPr id="127" name="Google Shape;127;p1"/>
          <p:cNvSpPr txBox="1"/>
          <p:nvPr/>
        </p:nvSpPr>
        <p:spPr>
          <a:xfrm>
            <a:off x="6963826" y="4603483"/>
            <a:ext cx="2024743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ko-KR" sz="1800" b="1" i="0" u="none" strike="noStrike" cap="none" dirty="0">
                <a:solidFill>
                  <a:schemeClr val="lt1"/>
                </a:solidFill>
                <a:latin typeface="HY목각파임B" panose="02030600000101010101" pitchFamily="18" charset="-127"/>
                <a:ea typeface="HY목각파임B" panose="02030600000101010101" pitchFamily="18" charset="-127"/>
                <a:cs typeface="Calibri"/>
                <a:sym typeface="Calibri"/>
              </a:rPr>
              <a:t>지도교수  송진우</a:t>
            </a:r>
            <a:endParaRPr sz="1400" b="0" i="0" u="none" strike="noStrike" cap="none" dirty="0">
              <a:solidFill>
                <a:srgbClr val="000000"/>
              </a:solidFill>
              <a:latin typeface="HY목각파임B" panose="02030600000101010101" pitchFamily="18" charset="-127"/>
              <a:ea typeface="HY목각파임B" panose="02030600000101010101" pitchFamily="18" charset="-127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0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400" cy="10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내용 구성2 - 강화학습</a:t>
            </a:r>
            <a:endParaRPr dirty="0"/>
          </a:p>
        </p:txBody>
      </p:sp>
      <p:sp>
        <p:nvSpPr>
          <p:cNvPr id="206" name="Google Shape;206;p10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400" cy="4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03200">
              <a:spcBef>
                <a:spcPts val="0"/>
              </a:spcBef>
              <a:buSzPts val="1600"/>
            </a:pPr>
            <a:r>
              <a:rPr lang="en-US" altLang="ko-KR" sz="1600" b="1" dirty="0">
                <a:solidFill>
                  <a:srgbClr val="666666"/>
                </a:solidFill>
                <a:latin typeface="+mn-ea"/>
                <a:ea typeface="+mn-ea"/>
              </a:rPr>
              <a:t>self-balancing</a:t>
            </a:r>
            <a:r>
              <a:rPr lang="ko-KR" altLang="en-US" sz="1600" b="1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en-US" altLang="ko-KR" sz="1600" b="1" dirty="0">
                <a:solidFill>
                  <a:srgbClr val="666666"/>
                </a:solidFill>
                <a:latin typeface="+mn-ea"/>
                <a:ea typeface="+mn-ea"/>
              </a:rPr>
              <a:t>robot</a:t>
            </a:r>
            <a:r>
              <a:rPr lang="ko-KR" altLang="ko-KR" sz="1600" b="1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에 장착된 카메라에서 실시간으로 영상을 입력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받음</a:t>
            </a:r>
            <a:endParaRPr sz="1600" dirty="0">
              <a:latin typeface="+mn-ea"/>
              <a:ea typeface="+mn-ea"/>
            </a:endParaRPr>
          </a:p>
          <a:p>
            <a:pPr marL="8001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Target 마커 인식 및 </a:t>
            </a:r>
            <a:r>
              <a:rPr lang="en-US" altLang="ko-KR" sz="1600" dirty="0">
                <a:latin typeface="+mn-ea"/>
                <a:ea typeface="+mn-ea"/>
              </a:rPr>
              <a:t>V</a:t>
            </a:r>
            <a:r>
              <a:rPr lang="ko-KR" sz="1600" dirty="0">
                <a:latin typeface="+mn-ea"/>
                <a:ea typeface="+mn-ea"/>
              </a:rPr>
              <a:t>isual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servoing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(시각기반제어)</a:t>
            </a: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22860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강화학습을 이용한 제어기를 설계</a:t>
            </a:r>
            <a:endParaRPr sz="1600" dirty="0">
              <a:latin typeface="+mn-ea"/>
              <a:ea typeface="+mn-ea"/>
            </a:endParaRPr>
          </a:p>
          <a:p>
            <a:pPr marL="8001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Q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learning</a:t>
            </a:r>
            <a:endParaRPr sz="1600" dirty="0">
              <a:latin typeface="+mn-ea"/>
              <a:ea typeface="+mn-ea"/>
            </a:endParaRPr>
          </a:p>
          <a:p>
            <a:pPr marL="8001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en-US" sz="1600" dirty="0">
                <a:latin typeface="+mn-ea"/>
                <a:ea typeface="+mn-ea"/>
              </a:rPr>
              <a:t>Reinfocement Learning Model</a:t>
            </a:r>
            <a:endParaRPr sz="1600" dirty="0">
              <a:latin typeface="+mn-ea"/>
              <a:ea typeface="+mn-ea"/>
            </a:endParaRPr>
          </a:p>
          <a:p>
            <a:pPr marL="985837" lvl="2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-US" altLang="ko-KR" dirty="0">
                <a:latin typeface="+mn-ea"/>
                <a:ea typeface="+mn-ea"/>
              </a:rPr>
              <a:t>A</a:t>
            </a:r>
            <a:r>
              <a:rPr lang="ko-KR" dirty="0">
                <a:latin typeface="+mn-ea"/>
                <a:ea typeface="+mn-ea"/>
              </a:rPr>
              <a:t>gent: </a:t>
            </a:r>
            <a:r>
              <a:rPr lang="en-US" altLang="ko-KR" dirty="0">
                <a:latin typeface="+mn-ea"/>
                <a:ea typeface="+mn-ea"/>
              </a:rPr>
              <a:t>self-balancing</a:t>
            </a:r>
            <a:r>
              <a:rPr lang="ko-KR" dirty="0">
                <a:latin typeface="+mn-ea"/>
                <a:ea typeface="+mn-ea"/>
              </a:rPr>
              <a:t> </a:t>
            </a:r>
            <a:r>
              <a:rPr lang="en-US" altLang="ko-KR" dirty="0">
                <a:latin typeface="+mn-ea"/>
                <a:ea typeface="+mn-ea"/>
              </a:rPr>
              <a:t>robot</a:t>
            </a:r>
          </a:p>
          <a:p>
            <a:pPr marL="985837" lvl="2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ko-KR" dirty="0">
                <a:latin typeface="+mn-ea"/>
                <a:ea typeface="+mn-ea"/>
              </a:rPr>
              <a:t>Environment</a:t>
            </a:r>
            <a:r>
              <a:rPr lang="en-US" altLang="ko-KR" dirty="0">
                <a:latin typeface="+mn-ea"/>
                <a:ea typeface="+mn-ea"/>
              </a:rPr>
              <a:t>: </a:t>
            </a:r>
            <a:r>
              <a:rPr lang="ko-KR" dirty="0">
                <a:latin typeface="+mn-ea"/>
                <a:ea typeface="+mn-ea"/>
              </a:rPr>
              <a:t>주행 환경</a:t>
            </a:r>
            <a:endParaRPr dirty="0">
              <a:latin typeface="+mn-ea"/>
              <a:ea typeface="+mn-ea"/>
            </a:endParaRPr>
          </a:p>
          <a:p>
            <a:pPr marL="985837" lvl="2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ko-KR" dirty="0">
                <a:latin typeface="+mn-ea"/>
                <a:ea typeface="+mn-ea"/>
              </a:rPr>
              <a:t>Action: 휠 모터 전진/후진</a:t>
            </a:r>
            <a:endParaRPr dirty="0">
              <a:latin typeface="+mn-ea"/>
              <a:ea typeface="+mn-ea"/>
            </a:endParaRPr>
          </a:p>
          <a:p>
            <a:pPr marL="985837" lvl="2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ko-KR" dirty="0">
                <a:latin typeface="+mn-ea"/>
                <a:ea typeface="+mn-ea"/>
              </a:rPr>
              <a:t>Reward: Pitch angle  ± 5° 여부</a:t>
            </a:r>
            <a:endParaRPr dirty="0">
              <a:latin typeface="+mn-ea"/>
              <a:ea typeface="+mn-ea"/>
            </a:endParaRPr>
          </a:p>
          <a:p>
            <a:pPr marL="985837" lvl="2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ko-KR" dirty="0">
                <a:latin typeface="+mn-ea"/>
                <a:ea typeface="+mn-ea"/>
              </a:rPr>
              <a:t>State: 초점으로부터 떨어진 정도(거리)</a:t>
            </a:r>
            <a:endParaRPr dirty="0">
              <a:latin typeface="+mn-ea"/>
              <a:ea typeface="+mn-ea"/>
            </a:endParaRPr>
          </a:p>
          <a:p>
            <a:pPr marL="80010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ko-KR" sz="1600" dirty="0">
                <a:latin typeface="+mn-ea"/>
                <a:ea typeface="+mn-ea"/>
              </a:rPr>
              <a:t>학습 데이터셋 : 카메라로 찍은 마커 사진들</a:t>
            </a: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+mn-ea"/>
              <a:ea typeface="+mn-ea"/>
            </a:endParaRPr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+mn-ea"/>
              <a:ea typeface="+mn-ea"/>
            </a:endParaRPr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dirty="0">
              <a:latin typeface="+mn-ea"/>
              <a:ea typeface="+mn-ea"/>
            </a:endParaRPr>
          </a:p>
          <a:p>
            <a:pPr marL="2286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 dirty="0">
              <a:latin typeface="+mn-ea"/>
              <a:ea typeface="+mn-ea"/>
            </a:endParaRPr>
          </a:p>
        </p:txBody>
      </p:sp>
      <p:sp>
        <p:nvSpPr>
          <p:cNvPr id="207" name="Google Shape;207;p10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10</a:t>
            </a:fld>
            <a:endParaRPr dirty="0"/>
          </a:p>
        </p:txBody>
      </p:sp>
      <p:sp>
        <p:nvSpPr>
          <p:cNvPr id="208" name="Google Shape;208;p10"/>
          <p:cNvSpPr txBox="1"/>
          <p:nvPr/>
        </p:nvSpPr>
        <p:spPr>
          <a:xfrm>
            <a:off x="5961975" y="3423900"/>
            <a:ext cx="2848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rPr>
              <a:t>&lt;Q-learning 모델 다이어그램&gt;</a:t>
            </a:r>
            <a:endParaRPr sz="1200" b="0" i="0" u="none" strike="noStrike" cap="none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pic>
        <p:nvPicPr>
          <p:cNvPr id="209" name="Google Shape;209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18375" y="2259425"/>
            <a:ext cx="3366761" cy="10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04700" y="4560375"/>
            <a:ext cx="4721425" cy="197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1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400" cy="10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내용 구성3- 시뮬레이션</a:t>
            </a:r>
            <a:endParaRPr dirty="0"/>
          </a:p>
        </p:txBody>
      </p:sp>
      <p:sp>
        <p:nvSpPr>
          <p:cNvPr id="216" name="Google Shape;216;p11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400" cy="4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03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altLang="en-US" sz="1600" dirty="0">
                <a:latin typeface="+mn-ea"/>
                <a:ea typeface="+mn-ea"/>
              </a:rPr>
              <a:t>고전</a:t>
            </a:r>
            <a:r>
              <a:rPr lang="ko-KR" sz="1600" dirty="0">
                <a:latin typeface="+mn-ea"/>
                <a:ea typeface="+mn-ea"/>
              </a:rPr>
              <a:t> PID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제어기와 강화학습을 이용한 제어기 비교 및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altLang="en-US" sz="1600" dirty="0">
                <a:latin typeface="+mn-ea"/>
                <a:ea typeface="+mn-ea"/>
              </a:rPr>
              <a:t>성능 </a:t>
            </a:r>
            <a:r>
              <a:rPr lang="ko-KR" sz="1600" dirty="0">
                <a:latin typeface="+mn-ea"/>
                <a:ea typeface="+mn-ea"/>
              </a:rPr>
              <a:t>분석</a:t>
            </a:r>
            <a:endParaRPr sz="1600" dirty="0">
              <a:latin typeface="+mn-ea"/>
              <a:ea typeface="+mn-ea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안정도, 반응 속도 </a:t>
            </a: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22860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비교 분석을 위한 툴로 M</a:t>
            </a:r>
            <a:r>
              <a:rPr lang="en-US" altLang="ko-KR" sz="1600" dirty="0">
                <a:latin typeface="+mn-ea"/>
                <a:ea typeface="+mn-ea"/>
              </a:rPr>
              <a:t>ATLAB</a:t>
            </a:r>
            <a:r>
              <a:rPr lang="ko-KR" sz="1600" dirty="0">
                <a:latin typeface="+mn-ea"/>
                <a:ea typeface="+mn-ea"/>
              </a:rPr>
              <a:t> 이용</a:t>
            </a:r>
            <a:endParaRPr lang="en-US" altLang="ko-KR" sz="1600" dirty="0">
              <a:latin typeface="+mn-ea"/>
              <a:ea typeface="+mn-ea"/>
            </a:endParaRPr>
          </a:p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600" dirty="0">
              <a:latin typeface="+mn-ea"/>
              <a:ea typeface="+mn-ea"/>
            </a:endParaRPr>
          </a:p>
          <a:p>
            <a:pPr marL="228600" lvl="0" indent="-215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성능검증</a:t>
            </a:r>
            <a:endParaRPr sz="1600" dirty="0">
              <a:latin typeface="+mn-ea"/>
              <a:ea typeface="+mn-ea"/>
            </a:endParaRPr>
          </a:p>
          <a:p>
            <a:pPr marL="8001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latin typeface="+mn-ea"/>
                <a:ea typeface="+mn-ea"/>
              </a:rPr>
              <a:t>고성능 센서를 기준으로 성능 비교</a:t>
            </a:r>
            <a:endParaRPr sz="1600" dirty="0">
              <a:latin typeface="+mn-ea"/>
              <a:ea typeface="+mn-ea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</p:txBody>
      </p:sp>
      <p:sp>
        <p:nvSpPr>
          <p:cNvPr id="217" name="Google Shape;217;p11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11</a:t>
            </a:fld>
            <a:endParaRPr dirty="0"/>
          </a:p>
        </p:txBody>
      </p:sp>
      <p:pic>
        <p:nvPicPr>
          <p:cNvPr id="218" name="Google Shape;21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3075" y="3547507"/>
            <a:ext cx="3383071" cy="25422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1"/>
          <p:cNvPicPr preferRelativeResize="0"/>
          <p:nvPr/>
        </p:nvPicPr>
        <p:blipFill rotWithShape="1">
          <a:blip r:embed="rId4">
            <a:alphaModFix/>
          </a:blip>
          <a:srcRect l="29897" t="23711" r="31273" b="19911"/>
          <a:stretch/>
        </p:blipFill>
        <p:spPr>
          <a:xfrm>
            <a:off x="2235887" y="4818611"/>
            <a:ext cx="1405375" cy="11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78250" y="3312925"/>
            <a:ext cx="3808500" cy="28563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1"/>
          <p:cNvSpPr txBox="1"/>
          <p:nvPr/>
        </p:nvSpPr>
        <p:spPr>
          <a:xfrm>
            <a:off x="5995447" y="2993670"/>
            <a:ext cx="168365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ko-KR" sz="1400" b="0" i="0" u="none" strike="noStrike" cap="none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rPr>
              <a:t>&lt;시뮬레이터 예시</a:t>
            </a:r>
            <a:r>
              <a:rPr lang="en-US" altLang="ko-KR" sz="1400" b="0" i="0" u="none" strike="noStrike" cap="none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rPr>
              <a:t>&gt;</a:t>
            </a:r>
            <a:endParaRPr sz="1400" b="0" i="0" u="none" strike="noStrike" cap="none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2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내용 구성4 - </a:t>
            </a:r>
            <a:r>
              <a:rPr lang="en-US" altLang="ko-KR" dirty="0"/>
              <a:t>ARDUINO</a:t>
            </a:r>
            <a:r>
              <a:rPr lang="ko-KR" dirty="0"/>
              <a:t> &amp; JETSON </a:t>
            </a:r>
            <a:endParaRPr dirty="0"/>
          </a:p>
        </p:txBody>
      </p:sp>
      <p:sp>
        <p:nvSpPr>
          <p:cNvPr id="227" name="Google Shape;227;p12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250" cy="4797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Arduino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 JETSON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을 이용한 제어 시스템</a:t>
            </a:r>
            <a:b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</a:br>
            <a:endParaRPr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IMU 센서 인터페이스</a:t>
            </a:r>
            <a:endParaRPr lang="en-US" altLang="ko-KR"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  <a:buSzPts val="2000"/>
            </a:pPr>
            <a:r>
              <a:rPr lang="en-US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MPU-6050</a:t>
            </a:r>
          </a:p>
          <a:p>
            <a:pPr marL="685800" lvl="1" indent="-228600">
              <a:lnSpc>
                <a:spcPct val="115000"/>
              </a:lnSpc>
              <a:spcBef>
                <a:spcPts val="0"/>
              </a:spcBef>
              <a:buSzPts val="2000"/>
            </a:pPr>
            <a:r>
              <a:rPr lang="en-US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Processing </a:t>
            </a:r>
            <a:r>
              <a:rPr lang="ko-KR" altLang="en-US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프로그램 활용</a:t>
            </a:r>
            <a:b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</a:br>
            <a:endParaRPr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모터 구동 s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oft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w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are</a:t>
            </a:r>
            <a:endParaRPr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80010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Android App(+Bluetooth)을 이용한 기본 조작(전원/정지)</a:t>
            </a:r>
            <a:b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</a:br>
            <a:endParaRPr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Arduino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 JETSON 통신을 위한 s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oft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w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are</a:t>
            </a:r>
            <a:endParaRPr sz="16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8001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•"/>
            </a:pP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UART/SPI/I2C 중 하나를 이용하여</a:t>
            </a:r>
            <a:b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</a:b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 JETSON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 </a:t>
            </a:r>
            <a:r>
              <a:rPr lang="ko-KR" sz="1600" dirty="0">
                <a:solidFill>
                  <a:srgbClr val="666666"/>
                </a:solidFill>
                <a:latin typeface="+mn-ea"/>
                <a:ea typeface="+mn-ea"/>
                <a:cs typeface="Arial"/>
                <a:sym typeface="Arial"/>
              </a:rPr>
              <a:t>과 통신</a:t>
            </a:r>
            <a:endParaRPr sz="1600" b="1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800" dirty="0">
              <a:solidFill>
                <a:srgbClr val="666666"/>
              </a:solidFill>
              <a:latin typeface="+mn-ea"/>
              <a:ea typeface="+mn-ea"/>
              <a:cs typeface="Arial"/>
              <a:sym typeface="Arial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ko-KR" sz="1600" dirty="0">
                <a:solidFill>
                  <a:srgbClr val="767171"/>
                </a:solidFill>
                <a:latin typeface="+mn-ea"/>
                <a:ea typeface="+mn-ea"/>
              </a:rPr>
              <a:t> </a:t>
            </a:r>
            <a:r>
              <a:rPr lang="ko-KR" dirty="0">
                <a:solidFill>
                  <a:srgbClr val="767171"/>
                </a:solidFill>
                <a:latin typeface="+mn-ea"/>
                <a:ea typeface="+mn-ea"/>
              </a:rPr>
              <a:t> </a:t>
            </a:r>
            <a:endParaRPr dirty="0">
              <a:latin typeface="+mn-ea"/>
              <a:ea typeface="+mn-ea"/>
            </a:endParaRPr>
          </a:p>
        </p:txBody>
      </p:sp>
      <p:sp>
        <p:nvSpPr>
          <p:cNvPr id="228" name="Google Shape;228;p12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12</a:t>
            </a:fld>
            <a:endParaRPr dirty="0"/>
          </a:p>
        </p:txBody>
      </p:sp>
      <p:pic>
        <p:nvPicPr>
          <p:cNvPr id="229" name="Google Shape;229;p12"/>
          <p:cNvPicPr preferRelativeResize="0"/>
          <p:nvPr/>
        </p:nvPicPr>
        <p:blipFill rotWithShape="1">
          <a:blip r:embed="rId3">
            <a:alphaModFix/>
          </a:blip>
          <a:srcRect l="17601" r="17471"/>
          <a:stretch/>
        </p:blipFill>
        <p:spPr>
          <a:xfrm>
            <a:off x="5537275" y="4132175"/>
            <a:ext cx="2756499" cy="238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400" cy="10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내용 구성5 - 모니터링 시스템 </a:t>
            </a:r>
            <a:endParaRPr dirty="0"/>
          </a:p>
        </p:txBody>
      </p:sp>
      <p:sp>
        <p:nvSpPr>
          <p:cNvPr id="235" name="Google Shape;235;p13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400" cy="4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5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로봇 모니터링 용 윈도우 SW, 앱 개발</a:t>
            </a:r>
            <a:endParaRPr sz="1600" dirty="0">
              <a:latin typeface="+mn-ea"/>
              <a:ea typeface="+mn-ea"/>
            </a:endParaRPr>
          </a:p>
          <a:p>
            <a:pPr marL="228600" lvl="0" indent="-215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로봇의 자세를 시각화</a:t>
            </a:r>
            <a:endParaRPr lang="en-US" altLang="ko-KR" sz="1600" dirty="0">
              <a:latin typeface="+mn-ea"/>
              <a:ea typeface="+mn-ea"/>
            </a:endParaRPr>
          </a:p>
          <a:p>
            <a:pPr marL="228600" lvl="0" indent="-215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altLang="en-US" sz="1600" dirty="0">
                <a:latin typeface="+mn-ea"/>
                <a:ea typeface="+mn-ea"/>
              </a:rPr>
              <a:t>제어기를 변경하여 제어기에 따른 로봇의</a:t>
            </a:r>
            <a:endParaRPr lang="en-US" altLang="ko-KR" sz="1600" dirty="0">
              <a:latin typeface="+mn-ea"/>
              <a:ea typeface="+mn-ea"/>
            </a:endParaRPr>
          </a:p>
          <a:p>
            <a:pPr marL="127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altLang="en-US" sz="1600" dirty="0">
                <a:latin typeface="+mn-ea"/>
                <a:ea typeface="+mn-ea"/>
              </a:rPr>
              <a:t>     움직임을 실시간으로 관찰</a:t>
            </a:r>
            <a:endParaRPr sz="1600" dirty="0">
              <a:latin typeface="+mn-ea"/>
              <a:ea typeface="+mn-ea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</p:txBody>
      </p:sp>
      <p:sp>
        <p:nvSpPr>
          <p:cNvPr id="236" name="Google Shape;236;p13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13</a:t>
            </a:fld>
            <a:endParaRPr dirty="0"/>
          </a:p>
        </p:txBody>
      </p:sp>
      <p:pic>
        <p:nvPicPr>
          <p:cNvPr id="237" name="Google Shape;23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5419" y="2901250"/>
            <a:ext cx="2638425" cy="300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66100" y="1701389"/>
            <a:ext cx="2198900" cy="392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>
            <a:spLocks noGrp="1"/>
          </p:cNvSpPr>
          <p:nvPr>
            <p:ph type="title"/>
          </p:nvPr>
        </p:nvSpPr>
        <p:spPr>
          <a:xfrm>
            <a:off x="333375" y="478550"/>
            <a:ext cx="8477400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dirty="0"/>
              <a:t>활용 가능성</a:t>
            </a:r>
            <a:endParaRPr dirty="0"/>
          </a:p>
        </p:txBody>
      </p:sp>
      <p:sp>
        <p:nvSpPr>
          <p:cNvPr id="252" name="Google Shape;252;p15"/>
          <p:cNvSpPr txBox="1">
            <a:spLocks noGrp="1"/>
          </p:cNvSpPr>
          <p:nvPr>
            <p:ph type="body" idx="1"/>
          </p:nvPr>
        </p:nvSpPr>
        <p:spPr>
          <a:xfrm>
            <a:off x="333375" y="1385739"/>
            <a:ext cx="8477400" cy="432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ko-KR" sz="1600" dirty="0">
                <a:latin typeface="+mn-ea"/>
                <a:ea typeface="+mn-ea"/>
              </a:rPr>
              <a:t>기존 대비 안정성 향상으로 무인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이동체에 적용</a:t>
            </a:r>
            <a:endParaRPr sz="1600" dirty="0">
              <a:latin typeface="+mn-ea"/>
              <a:ea typeface="+mn-ea"/>
            </a:endParaRPr>
          </a:p>
          <a:p>
            <a:pPr marL="8001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인간의 직관(시각을 통한 보행, 자세 학습)에 맞춘 </a:t>
            </a:r>
            <a:endParaRPr lang="en-US" altLang="ko-KR" sz="1600" dirty="0">
              <a:latin typeface="+mn-ea"/>
              <a:ea typeface="+mn-ea"/>
            </a:endParaRPr>
          </a:p>
          <a:p>
            <a:pPr marL="45720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altLang="ko-KR" sz="1600" dirty="0">
                <a:latin typeface="+mn-ea"/>
                <a:ea typeface="+mn-ea"/>
              </a:rPr>
              <a:t>     self-balancing wheelchair</a:t>
            </a:r>
          </a:p>
          <a:p>
            <a:pPr marL="457200" lvl="1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다양한 산업 현장 및 연구에 응용</a:t>
            </a:r>
            <a:endParaRPr sz="1600" dirty="0">
              <a:latin typeface="+mn-ea"/>
              <a:ea typeface="+mn-ea"/>
            </a:endParaRPr>
          </a:p>
          <a:p>
            <a:pPr marL="8001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가파른 경사로를 오르는 건설 로봇</a:t>
            </a:r>
            <a:br>
              <a:rPr lang="ko-KR" sz="1600" dirty="0">
                <a:latin typeface="+mn-ea"/>
                <a:ea typeface="+mn-ea"/>
              </a:rPr>
            </a:br>
            <a:endParaRPr sz="1600" dirty="0">
              <a:latin typeface="+mn-ea"/>
              <a:ea typeface="+mn-ea"/>
            </a:endParaRPr>
          </a:p>
          <a:p>
            <a:pPr marL="22860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실시간 영상 정보가 요구되는 현장에 투입 가능</a:t>
            </a:r>
            <a:endParaRPr sz="1600" dirty="0">
              <a:latin typeface="+mn-ea"/>
              <a:ea typeface="+mn-ea"/>
            </a:endParaRPr>
          </a:p>
          <a:p>
            <a:pPr marL="8001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카메라를 통해서 장애물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인식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altLang="en-US" sz="1600" dirty="0">
                <a:latin typeface="+mn-ea"/>
                <a:ea typeface="+mn-ea"/>
              </a:rPr>
              <a:t>및</a:t>
            </a:r>
            <a:r>
              <a:rPr lang="ko-KR" sz="1600" dirty="0">
                <a:latin typeface="+mn-ea"/>
                <a:ea typeface="+mn-ea"/>
              </a:rPr>
              <a:t> 유연한 대처 가능</a:t>
            </a:r>
            <a:endParaRPr sz="1600" dirty="0">
              <a:latin typeface="+mn-ea"/>
              <a:ea typeface="+mn-ea"/>
            </a:endParaRPr>
          </a:p>
          <a:p>
            <a:pPr marL="80010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좁은 구역을 탐사하며 관련 영상 정보를 제공</a:t>
            </a:r>
            <a:endParaRPr sz="1600" dirty="0">
              <a:latin typeface="+mn-ea"/>
              <a:ea typeface="+mn-ea"/>
            </a:endParaRPr>
          </a:p>
          <a:p>
            <a:pPr marL="8001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</p:txBody>
      </p:sp>
      <p:sp>
        <p:nvSpPr>
          <p:cNvPr id="253" name="Google Shape;253;p15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ko-KR"/>
              <a:t>14</a:t>
            </a:fld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6"/>
          <p:cNvSpPr txBox="1">
            <a:spLocks noGrp="1"/>
          </p:cNvSpPr>
          <p:nvPr>
            <p:ph type="title"/>
          </p:nvPr>
        </p:nvSpPr>
        <p:spPr>
          <a:xfrm>
            <a:off x="802825" y="441875"/>
            <a:ext cx="7011300" cy="7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dirty="0"/>
              <a:t>기존 제품에 새로운 개발 플랫폼 제공</a:t>
            </a:r>
            <a:endParaRPr dirty="0"/>
          </a:p>
        </p:txBody>
      </p:sp>
      <p:sp>
        <p:nvSpPr>
          <p:cNvPr id="260" name="Google Shape;260;p16"/>
          <p:cNvSpPr txBox="1">
            <a:spLocks noGrp="1"/>
          </p:cNvSpPr>
          <p:nvPr>
            <p:ph type="body" idx="1"/>
          </p:nvPr>
        </p:nvSpPr>
        <p:spPr>
          <a:xfrm>
            <a:off x="331675" y="1367692"/>
            <a:ext cx="4091700" cy="48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1600" b="1" dirty="0">
                <a:solidFill>
                  <a:schemeClr val="dk1"/>
                </a:solidFill>
                <a:highlight>
                  <a:srgbClr val="FFFFFF"/>
                </a:highlight>
                <a:latin typeface="HY목각파임B" panose="02030600000101010101" pitchFamily="18" charset="-127"/>
                <a:ea typeface="HY목각파임B" panose="02030600000101010101" pitchFamily="18" charset="-127"/>
                <a:cs typeface="Comic Sans MS"/>
                <a:sym typeface="Comic Sans MS"/>
              </a:rPr>
              <a:t>Ninebot Segway MiniLITE</a:t>
            </a:r>
            <a:endParaRPr sz="1600" b="1" dirty="0">
              <a:solidFill>
                <a:schemeClr val="dk1"/>
              </a:solidFill>
              <a:highlight>
                <a:srgbClr val="FFFFFF"/>
              </a:highlight>
              <a:latin typeface="HY목각파임B" panose="02030600000101010101" pitchFamily="18" charset="-127"/>
              <a:ea typeface="HY목각파임B" panose="02030600000101010101" pitchFamily="18" charset="-127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261" name="Google Shape;261;p16"/>
          <p:cNvSpPr txBox="1">
            <a:spLocks noGrp="1"/>
          </p:cNvSpPr>
          <p:nvPr>
            <p:ph type="body" idx="2"/>
          </p:nvPr>
        </p:nvSpPr>
        <p:spPr>
          <a:xfrm>
            <a:off x="4607050" y="1193130"/>
            <a:ext cx="40917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ko-KR" sz="1600" b="1" dirty="0">
                <a:solidFill>
                  <a:schemeClr val="dk1"/>
                </a:solidFill>
                <a:highlight>
                  <a:srgbClr val="FFFFFF"/>
                </a:highlight>
                <a:latin typeface="HY목각파임B" panose="02030600000101010101" pitchFamily="18" charset="-127"/>
                <a:ea typeface="HY목각파임B" panose="02030600000101010101" pitchFamily="18" charset="-127"/>
                <a:cs typeface="Comic Sans MS"/>
                <a:sym typeface="Comic Sans MS"/>
              </a:rPr>
              <a:t>Ninebot Segway </a:t>
            </a:r>
            <a:r>
              <a:rPr lang="ko-KR" sz="1600" b="1" dirty="0">
                <a:solidFill>
                  <a:srgbClr val="333333"/>
                </a:solidFill>
                <a:highlight>
                  <a:srgbClr val="FFFFFF"/>
                </a:highlight>
                <a:latin typeface="HY목각파임B" panose="02030600000101010101" pitchFamily="18" charset="-127"/>
                <a:ea typeface="HY목각파임B" panose="02030600000101010101" pitchFamily="18" charset="-127"/>
                <a:cs typeface="Comic Sans MS"/>
                <a:sym typeface="Comic Sans MS"/>
              </a:rPr>
              <a:t>S-Pod </a:t>
            </a:r>
            <a:endParaRPr sz="1600" b="1" dirty="0">
              <a:latin typeface="HY목각파임B" panose="02030600000101010101" pitchFamily="18" charset="-127"/>
              <a:ea typeface="HY목각파임B" panose="02030600000101010101" pitchFamily="18" charset="-127"/>
              <a:cs typeface="Comic Sans MS"/>
              <a:sym typeface="Comic Sans MS"/>
            </a:endParaRPr>
          </a:p>
        </p:txBody>
      </p:sp>
      <p:sp>
        <p:nvSpPr>
          <p:cNvPr id="262" name="Google Shape;262;p16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ko-KR"/>
              <a:t>15</a:t>
            </a:fld>
            <a:endParaRPr dirty="0"/>
          </a:p>
        </p:txBody>
      </p:sp>
      <p:pic>
        <p:nvPicPr>
          <p:cNvPr id="263" name="Google Shape;263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23750" y="1772785"/>
            <a:ext cx="4091700" cy="419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1675" y="1961325"/>
            <a:ext cx="4091700" cy="419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 txBox="1">
            <a:spLocks noGrp="1"/>
          </p:cNvSpPr>
          <p:nvPr>
            <p:ph type="title"/>
          </p:nvPr>
        </p:nvSpPr>
        <p:spPr>
          <a:xfrm>
            <a:off x="333375" y="365975"/>
            <a:ext cx="84771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개발 일정</a:t>
            </a:r>
            <a:endParaRPr dirty="0"/>
          </a:p>
        </p:txBody>
      </p:sp>
      <p:sp>
        <p:nvSpPr>
          <p:cNvPr id="244" name="Google Shape;244;p14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16</a:t>
            </a:fld>
            <a:endParaRPr dirty="0"/>
          </a:p>
        </p:txBody>
      </p:sp>
      <p:pic>
        <p:nvPicPr>
          <p:cNvPr id="245" name="Google Shape;24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2113" y="1654450"/>
            <a:ext cx="8239775" cy="444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 txBox="1">
            <a:spLocks noGrp="1"/>
          </p:cNvSpPr>
          <p:nvPr>
            <p:ph type="title"/>
          </p:nvPr>
        </p:nvSpPr>
        <p:spPr>
          <a:xfrm>
            <a:off x="333375" y="386375"/>
            <a:ext cx="8477100" cy="7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800"/>
              <a:buFont typeface="Calibri"/>
              <a:buNone/>
            </a:pPr>
            <a:r>
              <a:rPr lang="ko-KR" sz="2800" dirty="0"/>
              <a:t>목차</a:t>
            </a:r>
            <a:endParaRPr dirty="0"/>
          </a:p>
        </p:txBody>
      </p:sp>
      <p:sp>
        <p:nvSpPr>
          <p:cNvPr id="133" name="Google Shape;133;p2"/>
          <p:cNvSpPr txBox="1">
            <a:spLocks noGrp="1"/>
          </p:cNvSpPr>
          <p:nvPr>
            <p:ph type="body" idx="1"/>
          </p:nvPr>
        </p:nvSpPr>
        <p:spPr>
          <a:xfrm>
            <a:off x="333375" y="1194000"/>
            <a:ext cx="8229000" cy="4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ctr" anchorCtr="0">
            <a:normAutofit/>
          </a:bodyPr>
          <a:lstStyle/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개요</a:t>
            </a:r>
            <a:endParaRPr sz="2400" dirty="0">
              <a:latin typeface="+mn-ea"/>
              <a:ea typeface="+mn-ea"/>
            </a:endParaRPr>
          </a:p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개발 동기 및 목적</a:t>
            </a:r>
            <a:endParaRPr sz="2400" dirty="0">
              <a:latin typeface="+mn-ea"/>
              <a:ea typeface="+mn-ea"/>
            </a:endParaRPr>
          </a:p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개발 목표</a:t>
            </a:r>
            <a:endParaRPr sz="2400" dirty="0">
              <a:latin typeface="+mn-ea"/>
              <a:ea typeface="+mn-ea"/>
            </a:endParaRPr>
          </a:p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개발 내용</a:t>
            </a:r>
            <a:endParaRPr sz="2400" dirty="0">
              <a:latin typeface="+mn-ea"/>
              <a:ea typeface="+mn-ea"/>
            </a:endParaRPr>
          </a:p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결과 활용 방안 및 기대효과</a:t>
            </a:r>
            <a:endParaRPr sz="2400" dirty="0">
              <a:latin typeface="+mn-ea"/>
              <a:ea typeface="+mn-ea"/>
            </a:endParaRPr>
          </a:p>
          <a:p>
            <a:pPr marL="228600" lvl="0" indent="-215900" algn="ctr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lang="ko-KR" sz="2400" dirty="0">
                <a:latin typeface="+mn-ea"/>
                <a:ea typeface="+mn-ea"/>
              </a:rPr>
              <a:t>개발일정 </a:t>
            </a:r>
            <a:endParaRPr sz="2400" dirty="0">
              <a:latin typeface="+mn-ea"/>
              <a:ea typeface="+mn-ea"/>
            </a:endParaRPr>
          </a:p>
        </p:txBody>
      </p:sp>
      <p:sp>
        <p:nvSpPr>
          <p:cNvPr id="134" name="Google Shape;134;p2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"/>
          <p:cNvSpPr txBox="1">
            <a:spLocks noGrp="1"/>
          </p:cNvSpPr>
          <p:nvPr>
            <p:ph type="title"/>
          </p:nvPr>
        </p:nvSpPr>
        <p:spPr>
          <a:xfrm>
            <a:off x="333375" y="367644"/>
            <a:ext cx="8477400" cy="7309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dirty="0"/>
              <a:t>개발 동기</a:t>
            </a:r>
            <a:endParaRPr dirty="0"/>
          </a:p>
        </p:txBody>
      </p:sp>
      <p:sp>
        <p:nvSpPr>
          <p:cNvPr id="141" name="Google Shape;141;p3"/>
          <p:cNvSpPr txBox="1">
            <a:spLocks noGrp="1"/>
          </p:cNvSpPr>
          <p:nvPr>
            <p:ph type="body" idx="1"/>
          </p:nvPr>
        </p:nvSpPr>
        <p:spPr>
          <a:xfrm>
            <a:off x="333375" y="1332924"/>
            <a:ext cx="8477400" cy="1457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ko-KR" sz="1800" dirty="0">
                <a:latin typeface="+mn-ea"/>
                <a:ea typeface="+mn-ea"/>
              </a:rPr>
              <a:t>학부 과정에서  습득한 </a:t>
            </a:r>
            <a:r>
              <a:rPr lang="ko-KR" sz="1800" b="1" dirty="0">
                <a:latin typeface="+mn-ea"/>
                <a:ea typeface="+mn-ea"/>
              </a:rPr>
              <a:t>전공 지식</a:t>
            </a:r>
            <a:r>
              <a:rPr lang="ko-KR" sz="1800" dirty="0">
                <a:latin typeface="+mn-ea"/>
                <a:ea typeface="+mn-ea"/>
              </a:rPr>
              <a:t>(제어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sz="1800" dirty="0">
                <a:latin typeface="+mn-ea"/>
                <a:ea typeface="+mn-ea"/>
              </a:rPr>
              <a:t>+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sz="1800" dirty="0">
                <a:latin typeface="+mn-ea"/>
                <a:ea typeface="+mn-ea"/>
              </a:rPr>
              <a:t>전자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sz="1800" dirty="0">
                <a:latin typeface="+mn-ea"/>
                <a:ea typeface="+mn-ea"/>
              </a:rPr>
              <a:t>+</a:t>
            </a:r>
            <a:r>
              <a:rPr lang="en-US" altLang="ko-KR" sz="1800" dirty="0">
                <a:latin typeface="+mn-ea"/>
                <a:ea typeface="+mn-ea"/>
              </a:rPr>
              <a:t> </a:t>
            </a:r>
            <a:r>
              <a:rPr lang="ko-KR" altLang="en-US" sz="1800" dirty="0">
                <a:latin typeface="+mn-ea"/>
                <a:ea typeface="+mn-ea"/>
              </a:rPr>
              <a:t>소프트웨어</a:t>
            </a:r>
            <a:r>
              <a:rPr lang="ko-KR" sz="1800" dirty="0">
                <a:latin typeface="+mn-ea"/>
                <a:ea typeface="+mn-ea"/>
              </a:rPr>
              <a:t>)</a:t>
            </a:r>
            <a:r>
              <a:rPr lang="ko-KR" altLang="en-US" sz="1800" dirty="0">
                <a:latin typeface="+mn-ea"/>
                <a:ea typeface="+mn-ea"/>
              </a:rPr>
              <a:t>를</a:t>
            </a:r>
            <a:r>
              <a:rPr lang="ko-KR" sz="1800" dirty="0">
                <a:latin typeface="+mn-ea"/>
                <a:ea typeface="+mn-ea"/>
              </a:rPr>
              <a:t>  </a:t>
            </a:r>
            <a:r>
              <a:rPr lang="ko-KR" altLang="en-US" sz="1800" dirty="0">
                <a:latin typeface="+mn-ea"/>
                <a:ea typeface="+mn-ea"/>
              </a:rPr>
              <a:t>융합</a:t>
            </a:r>
            <a:r>
              <a:rPr lang="ko-KR" sz="1800" dirty="0">
                <a:latin typeface="+mn-ea"/>
                <a:ea typeface="+mn-ea"/>
              </a:rPr>
              <a:t>하여</a:t>
            </a:r>
            <a:endParaRPr sz="1800" dirty="0">
              <a:latin typeface="+mn-ea"/>
              <a:ea typeface="+mn-e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ko-KR" sz="1800" dirty="0">
                <a:latin typeface="+mn-ea"/>
                <a:ea typeface="+mn-ea"/>
              </a:rPr>
              <a:t>지능기전공학 관련 연구주제 중, 현재 활발하게 연구중인</a:t>
            </a:r>
            <a:endParaRPr sz="1800" dirty="0">
              <a:latin typeface="+mn-ea"/>
              <a:ea typeface="+mn-ea"/>
            </a:endParaRPr>
          </a:p>
          <a:p>
            <a:pPr marL="0" lvl="0" indent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ko-KR" sz="1800" dirty="0">
                <a:latin typeface="+mn-ea"/>
                <a:ea typeface="+mn-ea"/>
              </a:rPr>
              <a:t> </a:t>
            </a:r>
            <a:r>
              <a:rPr lang="en-US" altLang="ko-KR" sz="1800" b="1" dirty="0">
                <a:latin typeface="+mn-ea"/>
                <a:ea typeface="+mn-ea"/>
              </a:rPr>
              <a:t>self-balancing robot</a:t>
            </a:r>
            <a:r>
              <a:rPr lang="ko-KR" sz="1800" dirty="0">
                <a:latin typeface="+mn-ea"/>
                <a:ea typeface="+mn-ea"/>
              </a:rPr>
              <a:t>에 관한 프로젝트를 수행</a:t>
            </a:r>
            <a:endParaRPr sz="18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</p:txBody>
      </p:sp>
      <p:sp>
        <p:nvSpPr>
          <p:cNvPr id="142" name="Google Shape;142;p3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3</a:t>
            </a:fld>
            <a:endParaRPr dirty="0"/>
          </a:p>
        </p:txBody>
      </p:sp>
      <p:pic>
        <p:nvPicPr>
          <p:cNvPr id="143" name="Google Shape;143;p3" descr="Image result for 밸런싱 로봇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44900" y="3048475"/>
            <a:ext cx="2817100" cy="2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3" descr="OSOYOO Two Wheel Self Balancing Car Kit « osoyoo.com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47950" y="3048475"/>
            <a:ext cx="2713350" cy="238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"/>
          <p:cNvSpPr txBox="1">
            <a:spLocks noGrp="1"/>
          </p:cNvSpPr>
          <p:nvPr>
            <p:ph type="title"/>
          </p:nvPr>
        </p:nvSpPr>
        <p:spPr>
          <a:xfrm>
            <a:off x="333375" y="308446"/>
            <a:ext cx="8477400" cy="79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dirty="0"/>
              <a:t>개발 동기</a:t>
            </a:r>
            <a:endParaRPr dirty="0"/>
          </a:p>
        </p:txBody>
      </p:sp>
      <p:sp>
        <p:nvSpPr>
          <p:cNvPr id="151" name="Google Shape;151;p4"/>
          <p:cNvSpPr txBox="1">
            <a:spLocks noGrp="1"/>
          </p:cNvSpPr>
          <p:nvPr>
            <p:ph type="body" idx="1"/>
          </p:nvPr>
        </p:nvSpPr>
        <p:spPr>
          <a:xfrm>
            <a:off x="333300" y="1367959"/>
            <a:ext cx="8477400" cy="3644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sz="1600" dirty="0">
                <a:solidFill>
                  <a:srgbClr val="434343"/>
                </a:solidFill>
              </a:rPr>
              <a:t> </a:t>
            </a:r>
            <a:r>
              <a:rPr lang="ko-KR" sz="1600" b="1" dirty="0">
                <a:solidFill>
                  <a:srgbClr val="666666"/>
                </a:solidFill>
              </a:rPr>
              <a:t>기존 </a:t>
            </a:r>
            <a:r>
              <a:rPr lang="en-US" altLang="ko-KR" sz="1600" b="1" dirty="0">
                <a:solidFill>
                  <a:srgbClr val="666666"/>
                </a:solidFill>
              </a:rPr>
              <a:t>self-balancing</a:t>
            </a:r>
            <a:r>
              <a:rPr lang="ko-KR" altLang="en-US" sz="1600" b="1" dirty="0">
                <a:solidFill>
                  <a:srgbClr val="666666"/>
                </a:solidFill>
              </a:rPr>
              <a:t> </a:t>
            </a:r>
            <a:r>
              <a:rPr lang="en-US" altLang="ko-KR" sz="1600" b="1" dirty="0">
                <a:solidFill>
                  <a:srgbClr val="666666"/>
                </a:solidFill>
              </a:rPr>
              <a:t>robot</a:t>
            </a:r>
            <a:r>
              <a:rPr lang="ko-KR" sz="1600" b="1" dirty="0">
                <a:solidFill>
                  <a:srgbClr val="666666"/>
                </a:solidFill>
              </a:rPr>
              <a:t> 한계점</a:t>
            </a:r>
            <a:endParaRPr sz="1600" b="1" dirty="0">
              <a:solidFill>
                <a:srgbClr val="666666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600" dirty="0">
              <a:solidFill>
                <a:srgbClr val="666666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Calibri"/>
              <a:buChar char="●"/>
            </a:pPr>
            <a:r>
              <a:rPr lang="ko-KR" sz="1500" b="1" dirty="0">
                <a:solidFill>
                  <a:srgbClr val="666666"/>
                </a:solidFill>
              </a:rPr>
              <a:t>사용되는 센서의 단점</a:t>
            </a:r>
            <a:endParaRPr lang="ko-KR" altLang="en-US" sz="1500" b="1" dirty="0">
              <a:solidFill>
                <a:srgbClr val="666666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lang="ko-KR" altLang="en-US" sz="1500" b="1" dirty="0">
              <a:solidFill>
                <a:srgbClr val="666666"/>
              </a:solidFill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Calibri"/>
              <a:buChar char="○"/>
            </a:pPr>
            <a:r>
              <a:rPr lang="en-US" altLang="ko-KR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IMU</a:t>
            </a:r>
            <a:r>
              <a:rPr lang="ko-KR" altLang="en-US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센서로 정확하게 각도를 측정하는 알고리즘의 한계</a:t>
            </a: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Calibri"/>
              <a:buChar char="■"/>
            </a:pPr>
            <a:r>
              <a:rPr lang="en-US" altLang="ko-KR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Gyro</a:t>
            </a:r>
            <a:r>
              <a:rPr lang="ko-KR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센</a:t>
            </a:r>
            <a:r>
              <a:rPr lang="ko-KR" altLang="en-US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</a:t>
            </a:r>
            <a:r>
              <a:rPr lang="en-US" altLang="ko-KR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; </a:t>
            </a:r>
            <a:r>
              <a:rPr lang="ko-KR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적분 과정에서 생기는 오차가 누적되면서 각도가 기울어짐</a:t>
            </a:r>
            <a:endParaRPr sz="15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Calibri"/>
              <a:buChar char="■"/>
            </a:pPr>
            <a:r>
              <a:rPr lang="ko-KR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가속도 센서</a:t>
            </a:r>
            <a:r>
              <a:rPr lang="en-US" altLang="ko-KR" sz="1500" b="1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; </a:t>
            </a:r>
            <a:r>
              <a:rPr lang="ko-KR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외란에 의한 관성력에  민감하게 반응</a:t>
            </a:r>
            <a:endParaRPr sz="15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37160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500" dirty="0">
              <a:solidFill>
                <a:srgbClr val="666666"/>
              </a:solidFill>
            </a:endParaRPr>
          </a:p>
          <a:p>
            <a:pPr marL="914400" lvl="1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500"/>
              <a:buFont typeface="Calibri"/>
              <a:buChar char="○"/>
            </a:pPr>
            <a:r>
              <a:rPr lang="ko-KR" sz="1500" dirty="0">
                <a:solidFill>
                  <a:srgbClr val="666666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측정치가 필요함</a:t>
            </a:r>
            <a:endParaRPr sz="1500" dirty="0">
              <a:solidFill>
                <a:srgbClr val="666666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666666"/>
              </a:buClr>
              <a:buSzPts val="1500"/>
              <a:buChar char="■"/>
            </a:pPr>
            <a:r>
              <a:rPr lang="ko-KR" sz="15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IMU+GPS : </a:t>
            </a:r>
            <a:r>
              <a:rPr 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일반적으로 항법을 하기 위해 사용하지만 실내에서는 GPS를 사용하지 못한다는 환경적 제</a:t>
            </a:r>
            <a:r>
              <a:rPr lang="ko-KR" altLang="en-US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약</a:t>
            </a:r>
            <a:endParaRPr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1371600" lvl="2" indent="-3238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500"/>
              <a:buChar char="■"/>
            </a:pPr>
            <a:r>
              <a:rPr 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sz="1500" b="1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IMU + 거리 센서 </a:t>
            </a:r>
            <a:r>
              <a:rPr lang="ko-KR" sz="15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 추가적인 맵이 필요</a:t>
            </a:r>
            <a:endParaRPr sz="15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400" dirty="0">
              <a:solidFill>
                <a:srgbClr val="000000"/>
              </a:solidFill>
            </a:endParaRPr>
          </a:p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sp>
        <p:nvSpPr>
          <p:cNvPr id="152" name="Google Shape;152;p4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4</a:t>
            </a:fld>
            <a:endParaRPr dirty="0"/>
          </a:p>
        </p:txBody>
      </p:sp>
      <p:sp>
        <p:nvSpPr>
          <p:cNvPr id="153" name="Google Shape;153;p4"/>
          <p:cNvSpPr/>
          <p:nvPr/>
        </p:nvSpPr>
        <p:spPr>
          <a:xfrm>
            <a:off x="1554650" y="5244024"/>
            <a:ext cx="1621726" cy="883147"/>
          </a:xfrm>
          <a:custGeom>
            <a:avLst/>
            <a:gdLst/>
            <a:ahLst/>
            <a:cxnLst/>
            <a:rect l="l" t="t" r="r" b="b"/>
            <a:pathLst>
              <a:path w="72447" h="41511" extrusionOk="0">
                <a:moveTo>
                  <a:pt x="0" y="0"/>
                </a:moveTo>
                <a:cubicBezTo>
                  <a:pt x="4446" y="2669"/>
                  <a:pt x="8958" y="6959"/>
                  <a:pt x="9810" y="12074"/>
                </a:cubicBezTo>
                <a:cubicBezTo>
                  <a:pt x="10823" y="18159"/>
                  <a:pt x="7107" y="24712"/>
                  <a:pt x="9056" y="30564"/>
                </a:cubicBezTo>
                <a:cubicBezTo>
                  <a:pt x="10996" y="36390"/>
                  <a:pt x="18070" y="40259"/>
                  <a:pt x="24149" y="41129"/>
                </a:cubicBezTo>
                <a:cubicBezTo>
                  <a:pt x="31646" y="42202"/>
                  <a:pt x="40111" y="40801"/>
                  <a:pt x="46412" y="36601"/>
                </a:cubicBezTo>
                <a:cubicBezTo>
                  <a:pt x="54205" y="31407"/>
                  <a:pt x="64075" y="21839"/>
                  <a:pt x="72447" y="26036"/>
                </a:cubicBezTo>
              </a:path>
            </a:pathLst>
          </a:custGeom>
          <a:noFill/>
          <a:ln w="9525" cap="flat" cmpd="sng">
            <a:solidFill>
              <a:srgbClr val="FF9900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sp>
        <p:nvSpPr>
          <p:cNvPr id="154" name="Google Shape;154;p4"/>
          <p:cNvSpPr/>
          <p:nvPr/>
        </p:nvSpPr>
        <p:spPr>
          <a:xfrm rot="4970329">
            <a:off x="3126921" y="5630869"/>
            <a:ext cx="235840" cy="261850"/>
          </a:xfrm>
          <a:prstGeom prst="triangle">
            <a:avLst>
              <a:gd name="adj" fmla="val 56768"/>
            </a:avLst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sym typeface="Arial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3577050" y="5554675"/>
            <a:ext cx="3754500" cy="708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B7B7B7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ko-KR" sz="1500" b="1" i="0" u="none" strike="noStrike" cap="none" dirty="0">
                <a:solidFill>
                  <a:srgbClr val="000000"/>
                </a:solidFill>
                <a:latin typeface="+mn-ea"/>
                <a:ea typeface="+mn-ea"/>
                <a:cs typeface="Calibri"/>
                <a:sym typeface="Calibri"/>
              </a:rPr>
              <a:t>도출된 목적: IMU+카메라를 이용한 </a:t>
            </a:r>
            <a:endParaRPr sz="1500" b="1" i="0" u="none" strike="noStrike" cap="none" dirty="0">
              <a:solidFill>
                <a:srgbClr val="000000"/>
              </a:solidFill>
              <a:latin typeface="+mn-ea"/>
              <a:ea typeface="+mn-ea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altLang="ko-KR" sz="1500" b="1" dirty="0">
                <a:latin typeface="+mn-ea"/>
                <a:ea typeface="+mn-ea"/>
                <a:cs typeface="Calibri"/>
                <a:sym typeface="Calibri"/>
              </a:rPr>
              <a:t>Self-balancing robot</a:t>
            </a:r>
            <a:r>
              <a:rPr lang="ko-KR" sz="1500" b="1" i="0" u="none" strike="noStrike" cap="none" dirty="0">
                <a:solidFill>
                  <a:srgbClr val="000000"/>
                </a:solidFill>
                <a:latin typeface="+mn-ea"/>
                <a:ea typeface="+mn-ea"/>
                <a:cs typeface="Calibri"/>
                <a:sym typeface="Calibri"/>
              </a:rPr>
              <a:t> 고안</a:t>
            </a:r>
            <a:r>
              <a:rPr lang="ko-KR" sz="1500" b="0" i="0" u="none" strike="noStrike" cap="none" dirty="0">
                <a:solidFill>
                  <a:srgbClr val="000000"/>
                </a:solidFill>
                <a:latin typeface="+mn-ea"/>
                <a:ea typeface="+mn-ea"/>
                <a:cs typeface="Calibri"/>
                <a:sym typeface="Calibri"/>
              </a:rPr>
              <a:t> </a:t>
            </a:r>
            <a:endParaRPr sz="1500" b="0" i="0" u="none" strike="noStrike" cap="none" dirty="0">
              <a:solidFill>
                <a:srgbClr val="000000"/>
              </a:solidFill>
              <a:latin typeface="+mn-ea"/>
              <a:ea typeface="+mn-ea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"/>
          <p:cNvSpPr txBox="1">
            <a:spLocks noGrp="1"/>
          </p:cNvSpPr>
          <p:nvPr>
            <p:ph type="title"/>
          </p:nvPr>
        </p:nvSpPr>
        <p:spPr>
          <a:xfrm>
            <a:off x="-198437" y="461354"/>
            <a:ext cx="9604374" cy="851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프로젝트 차별성</a:t>
            </a:r>
            <a:endParaRPr dirty="0"/>
          </a:p>
        </p:txBody>
      </p:sp>
      <p:sp>
        <p:nvSpPr>
          <p:cNvPr id="161" name="Google Shape;161;p5"/>
          <p:cNvSpPr txBox="1">
            <a:spLocks noGrp="1"/>
          </p:cNvSpPr>
          <p:nvPr>
            <p:ph type="body" idx="1"/>
          </p:nvPr>
        </p:nvSpPr>
        <p:spPr>
          <a:xfrm>
            <a:off x="166650" y="1658449"/>
            <a:ext cx="8810700" cy="379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302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ko-KR" sz="1800" dirty="0">
                <a:solidFill>
                  <a:srgbClr val="434343"/>
                </a:solidFill>
                <a:latin typeface="+mn-ea"/>
                <a:ea typeface="+mn-ea"/>
              </a:rPr>
              <a:t>센서 및 카메라 측정치의 융합으로 정확한 자세 추정 및 제어 가능</a:t>
            </a:r>
            <a:endParaRPr sz="1800" dirty="0">
              <a:solidFill>
                <a:srgbClr val="434343"/>
              </a:solidFill>
              <a:latin typeface="+mn-ea"/>
              <a:ea typeface="+mn-ea"/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ko-KR" dirty="0">
                <a:solidFill>
                  <a:srgbClr val="434343"/>
                </a:solidFill>
                <a:latin typeface="+mn-ea"/>
                <a:ea typeface="+mn-ea"/>
              </a:rPr>
              <a:t>칼만필터 등 복잡한 필터를 이용하지 않아도 자세 측정이 가능함</a:t>
            </a:r>
            <a:endParaRPr dirty="0">
              <a:solidFill>
                <a:srgbClr val="434343"/>
              </a:solidFill>
              <a:latin typeface="+mn-ea"/>
              <a:ea typeface="+mn-ea"/>
            </a:endParaRPr>
          </a:p>
          <a:p>
            <a:pPr marL="457200" lvl="0" indent="-3302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ko-KR" sz="1800" dirty="0">
                <a:solidFill>
                  <a:srgbClr val="434343"/>
                </a:solidFill>
                <a:latin typeface="+mn-ea"/>
                <a:ea typeface="+mn-ea"/>
              </a:rPr>
              <a:t>강화학습을 통해 모델이 최적의</a:t>
            </a:r>
            <a:r>
              <a:rPr lang="ko-KR" altLang="en-US" sz="1800" dirty="0">
                <a:solidFill>
                  <a:srgbClr val="434343"/>
                </a:solidFill>
                <a:latin typeface="+mn-ea"/>
                <a:ea typeface="+mn-ea"/>
              </a:rPr>
              <a:t> 제어 계수 값에 도달</a:t>
            </a:r>
            <a:endParaRPr sz="1800" dirty="0">
              <a:solidFill>
                <a:srgbClr val="434343"/>
              </a:solidFill>
              <a:latin typeface="+mn-ea"/>
              <a:ea typeface="+mn-ea"/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ko-KR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정해진 한도 내</a:t>
            </a:r>
            <a:r>
              <a:rPr lang="en-US" altLang="ko-KR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,</a:t>
            </a:r>
            <a:r>
              <a:rPr lang="ko-KR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 </a:t>
            </a:r>
            <a:r>
              <a:rPr lang="ko-KR" altLang="en-US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균형을 유지하는 시간이 길수록 </a:t>
            </a:r>
            <a:r>
              <a:rPr lang="ko-KR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더 많은 보상을 축적함</a:t>
            </a:r>
            <a:endParaRPr dirty="0">
              <a:solidFill>
                <a:srgbClr val="434343"/>
              </a:solidFill>
              <a:highlight>
                <a:srgbClr val="FDFDFD"/>
              </a:highlight>
              <a:latin typeface="+mn-ea"/>
              <a:ea typeface="+mn-ea"/>
              <a:cs typeface="Microsoft Yahei"/>
              <a:sym typeface="Microsoft Yahei"/>
            </a:endParaRPr>
          </a:p>
          <a:p>
            <a:pPr marL="914400" lvl="1" indent="-3302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</a:pPr>
            <a:r>
              <a:rPr lang="ko-KR" dirty="0">
                <a:solidFill>
                  <a:srgbClr val="434343"/>
                </a:solidFill>
                <a:highlight>
                  <a:srgbClr val="FDFDFD"/>
                </a:highlight>
                <a:latin typeface="+mn-ea"/>
                <a:ea typeface="+mn-ea"/>
                <a:cs typeface="Microsoft Yahei"/>
                <a:sym typeface="Microsoft Yahei"/>
              </a:rPr>
              <a:t>균형을 유지하기 위한 최선의 동작을 학습하기 위함</a:t>
            </a:r>
            <a:endParaRPr dirty="0">
              <a:solidFill>
                <a:srgbClr val="434343"/>
              </a:solidFill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</p:txBody>
      </p:sp>
      <p:sp>
        <p:nvSpPr>
          <p:cNvPr id="162" name="Google Shape;162;p5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"/>
          <p:cNvSpPr txBox="1">
            <a:spLocks noGrp="1"/>
          </p:cNvSpPr>
          <p:nvPr>
            <p:ph type="title"/>
          </p:nvPr>
        </p:nvSpPr>
        <p:spPr>
          <a:xfrm>
            <a:off x="333375" y="532725"/>
            <a:ext cx="8477100" cy="7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프로젝트 목표</a:t>
            </a:r>
            <a:endParaRPr dirty="0"/>
          </a:p>
        </p:txBody>
      </p:sp>
      <p:sp>
        <p:nvSpPr>
          <p:cNvPr id="168" name="Google Shape;168;p6"/>
          <p:cNvSpPr txBox="1">
            <a:spLocks noGrp="1"/>
          </p:cNvSpPr>
          <p:nvPr>
            <p:ph type="body" idx="1"/>
          </p:nvPr>
        </p:nvSpPr>
        <p:spPr>
          <a:xfrm>
            <a:off x="166575" y="1423448"/>
            <a:ext cx="8810700" cy="4666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lvl="0" indent="-349250" algn="just">
              <a:buSzPts val="1900"/>
            </a:pPr>
            <a:endParaRPr lang="en-US" altLang="ko-KR" sz="1600" dirty="0">
              <a:latin typeface="+mn-ea"/>
              <a:ea typeface="+mn-ea"/>
            </a:endParaRPr>
          </a:p>
          <a:p>
            <a:pPr lvl="0" indent="-349250" algn="just">
              <a:buSzPts val="1900"/>
            </a:pPr>
            <a:endParaRPr lang="en-US" altLang="ko-KR" sz="1600" dirty="0">
              <a:latin typeface="+mn-ea"/>
              <a:ea typeface="+mn-ea"/>
            </a:endParaRPr>
          </a:p>
          <a:p>
            <a:pPr lvl="0" indent="-349250" algn="just">
              <a:buSzPts val="1900"/>
            </a:pPr>
            <a:r>
              <a:rPr lang="ko-KR" sz="1600" dirty="0">
                <a:latin typeface="+mn-ea"/>
                <a:ea typeface="+mn-ea"/>
              </a:rPr>
              <a:t>영상정보를 융합한 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self-balancing</a:t>
            </a:r>
            <a:r>
              <a:rPr lang="ko-KR" altLang="en-US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robot</a:t>
            </a:r>
            <a:r>
              <a:rPr lang="ko-KR" altLang="ko-KR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제어 시스템 및 모니터링 SW 개발</a:t>
            </a:r>
            <a:endParaRPr sz="1600" dirty="0">
              <a:latin typeface="+mn-ea"/>
              <a:ea typeface="+mn-ea"/>
            </a:endParaRPr>
          </a:p>
          <a:p>
            <a:pPr marL="457200" lvl="0" indent="0" algn="just" rtl="0">
              <a:spcBef>
                <a:spcPts val="1000"/>
              </a:spcBef>
              <a:spcAft>
                <a:spcPts val="0"/>
              </a:spcAft>
              <a:buNone/>
            </a:pPr>
            <a:endParaRPr sz="1600" dirty="0">
              <a:latin typeface="+mn-ea"/>
              <a:ea typeface="+mn-ea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카메라 및 IMU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를 이용한 자세측정 및 보정 알고리즘 개발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카메라를 이용한 자세측정 알고리즘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카메라 및 IMU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를 결합한 항법 알고리즘</a:t>
            </a:r>
            <a:r>
              <a:rPr lang="ko-KR" altLang="en-US" sz="1600" dirty="0">
                <a:latin typeface="+mn-ea"/>
                <a:ea typeface="+mn-ea"/>
              </a:rPr>
              <a:t>으로</a:t>
            </a:r>
            <a:r>
              <a:rPr lang="ko-KR" sz="1600" dirty="0">
                <a:latin typeface="+mn-ea"/>
                <a:ea typeface="+mn-ea"/>
              </a:rPr>
              <a:t> 정확한 자세 추정 및 제어</a:t>
            </a:r>
            <a:endParaRPr sz="1600" dirty="0">
              <a:latin typeface="+mn-ea"/>
              <a:ea typeface="+mn-ea"/>
            </a:endParaRP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ea"/>
              <a:ea typeface="+mn-ea"/>
            </a:endParaRPr>
          </a:p>
          <a:p>
            <a:pPr lvl="0" algn="just">
              <a:spcBef>
                <a:spcPts val="0"/>
              </a:spcBef>
            </a:pPr>
            <a:r>
              <a:rPr lang="ko-KR" sz="1600" dirty="0">
                <a:latin typeface="+mn-ea"/>
                <a:ea typeface="+mn-ea"/>
              </a:rPr>
              <a:t>강화학습을 이용한 이미지 기반 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self-balancing</a:t>
            </a:r>
            <a:r>
              <a:rPr lang="ko-KR" altLang="en-US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robot</a:t>
            </a:r>
            <a:r>
              <a:rPr lang="ko-KR" altLang="ko-KR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제어알고리즘 개발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강화학습을 통해 최적의 제어 수행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ko-KR" sz="1600" dirty="0">
                <a:latin typeface="+mn-ea"/>
                <a:ea typeface="+mn-ea"/>
              </a:rPr>
              <a:t>MATLAB </a:t>
            </a:r>
            <a:r>
              <a:rPr lang="ko-KR" sz="1600" dirty="0">
                <a:latin typeface="+mn-ea"/>
                <a:ea typeface="+mn-ea"/>
              </a:rPr>
              <a:t>기반 시뮬레이션을 통해 제어기의 성능 검증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경험 축적을 통해서 </a:t>
            </a:r>
            <a:r>
              <a:rPr lang="ko-KR" altLang="en-US" sz="1600" dirty="0">
                <a:latin typeface="+mn-ea"/>
                <a:ea typeface="+mn-ea"/>
              </a:rPr>
              <a:t>최적화</a:t>
            </a:r>
            <a:r>
              <a:rPr lang="ko-KR" sz="1600" dirty="0">
                <a:latin typeface="+mn-ea"/>
                <a:ea typeface="+mn-ea"/>
              </a:rPr>
              <a:t>된 제어 가능</a:t>
            </a:r>
            <a:endParaRPr sz="1600" dirty="0">
              <a:latin typeface="+mn-ea"/>
              <a:ea typeface="+mn-ea"/>
            </a:endParaRP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ea"/>
              <a:ea typeface="+mn-ea"/>
            </a:endParaRPr>
          </a:p>
          <a:p>
            <a:pPr lvl="0" algn="just">
              <a:spcBef>
                <a:spcPts val="0"/>
              </a:spcBef>
            </a:pP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self-balancing</a:t>
            </a:r>
            <a:r>
              <a:rPr lang="ko-KR" altLang="en-US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en-US" altLang="ko-KR" sz="1600" dirty="0">
                <a:solidFill>
                  <a:srgbClr val="666666"/>
                </a:solidFill>
                <a:latin typeface="+mn-ea"/>
                <a:ea typeface="+mn-ea"/>
              </a:rPr>
              <a:t>robot</a:t>
            </a:r>
            <a:r>
              <a:rPr lang="ko-KR" altLang="ko-KR" sz="1600" dirty="0">
                <a:solidFill>
                  <a:srgbClr val="666666"/>
                </a:solidFill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임베디드 보드 제작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아두이노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와 Jetson</a:t>
            </a:r>
            <a:r>
              <a:rPr lang="en-US" altLang="ko-KR" sz="1600" dirty="0">
                <a:latin typeface="+mn-ea"/>
                <a:ea typeface="+mn-ea"/>
              </a:rPr>
              <a:t>-nano </a:t>
            </a:r>
            <a:r>
              <a:rPr lang="ko-KR" sz="1600" dirty="0">
                <a:latin typeface="+mn-ea"/>
                <a:ea typeface="+mn-ea"/>
              </a:rPr>
              <a:t>을 이용한 로봇 제어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시스템 개발</a:t>
            </a:r>
            <a:endParaRPr sz="1600" dirty="0">
              <a:latin typeface="+mn-ea"/>
              <a:ea typeface="+mn-ea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+mn-ea"/>
              <a:ea typeface="+mn-ea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모니터링 용 사용자 인터페이스(UI) 개발</a:t>
            </a: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sz="17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sz="17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700" dirty="0">
              <a:latin typeface="+mn-ea"/>
              <a:ea typeface="+mn-ea"/>
            </a:endParaRPr>
          </a:p>
        </p:txBody>
      </p:sp>
      <p:sp>
        <p:nvSpPr>
          <p:cNvPr id="169" name="Google Shape;169;p6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6</a:t>
            </a:fld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7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400" cy="10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ko-KR" dirty="0"/>
              <a:t>시스템 흐름</a:t>
            </a:r>
            <a:r>
              <a:rPr lang="ko-KR" altLang="en-US" dirty="0"/>
              <a:t>도</a:t>
            </a:r>
            <a:endParaRPr dirty="0"/>
          </a:p>
        </p:txBody>
      </p:sp>
      <p:sp>
        <p:nvSpPr>
          <p:cNvPr id="176" name="Google Shape;176;p7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-US" altLang="ko-KR"/>
              <a:t>7</a:t>
            </a:fld>
            <a:endParaRPr dirty="0"/>
          </a:p>
        </p:txBody>
      </p:sp>
      <p:pic>
        <p:nvPicPr>
          <p:cNvPr id="177" name="Google Shape;177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9275" y="1933275"/>
            <a:ext cx="6705600" cy="308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3375" y="4435213"/>
            <a:ext cx="1672350" cy="1144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023850" y="4469138"/>
            <a:ext cx="1492416" cy="10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338975" y="5107289"/>
            <a:ext cx="666750" cy="6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7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938130" y="2245700"/>
            <a:ext cx="1062020" cy="10763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7"/>
          <p:cNvSpPr txBox="1"/>
          <p:nvPr/>
        </p:nvSpPr>
        <p:spPr>
          <a:xfrm>
            <a:off x="1269525" y="3097375"/>
            <a:ext cx="16725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sz="1100" b="0" i="0" u="none" strike="noStrike" cap="none" dirty="0">
                <a:solidFill>
                  <a:srgbClr val="00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Calibri"/>
                <a:sym typeface="Calibri"/>
              </a:rPr>
              <a:t>NVIDIA 젯슨카메라모듈</a:t>
            </a:r>
            <a:endParaRPr sz="1100" b="0" i="0" u="none" strike="noStrike" cap="none" dirty="0">
              <a:solidFill>
                <a:srgbClr val="000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Calibri"/>
              <a:sym typeface="Calibri"/>
            </a:endParaRPr>
          </a:p>
        </p:txBody>
      </p:sp>
      <p:pic>
        <p:nvPicPr>
          <p:cNvPr id="183" name="Google Shape;183;p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258125" y="3019808"/>
            <a:ext cx="666750" cy="3569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8"/>
          <p:cNvSpPr txBox="1">
            <a:spLocks noGrp="1"/>
          </p:cNvSpPr>
          <p:nvPr>
            <p:ph type="title"/>
          </p:nvPr>
        </p:nvSpPr>
        <p:spPr>
          <a:xfrm>
            <a:off x="333375" y="22226"/>
            <a:ext cx="8477250" cy="107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2900"/>
              <a:buFont typeface="Calibri"/>
              <a:buNone/>
            </a:pPr>
            <a:r>
              <a:rPr lang="ko-KR" dirty="0"/>
              <a:t>개발 환경</a:t>
            </a:r>
            <a:endParaRPr dirty="0"/>
          </a:p>
        </p:txBody>
      </p:sp>
      <p:sp>
        <p:nvSpPr>
          <p:cNvPr id="189" name="Google Shape;189;p8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25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8</a:t>
            </a:fld>
            <a:endParaRPr dirty="0"/>
          </a:p>
        </p:txBody>
      </p:sp>
      <p:sp>
        <p:nvSpPr>
          <p:cNvPr id="190" name="Google Shape;190;p8"/>
          <p:cNvSpPr txBox="1">
            <a:spLocks noGrp="1"/>
          </p:cNvSpPr>
          <p:nvPr>
            <p:ph type="body" idx="1"/>
          </p:nvPr>
        </p:nvSpPr>
        <p:spPr>
          <a:xfrm>
            <a:off x="865900" y="1372002"/>
            <a:ext cx="7944600" cy="3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ko-KR" sz="1800" dirty="0">
                <a:latin typeface="+mn-lt"/>
                <a:ea typeface="HY목각파임B" panose="02030600000101010101" pitchFamily="18" charset="-127"/>
              </a:rPr>
              <a:t>Tool</a:t>
            </a:r>
            <a:endParaRPr sz="1800"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M</a:t>
            </a:r>
            <a:r>
              <a:rPr lang="en-US" altLang="ko-KR" dirty="0">
                <a:latin typeface="+mn-lt"/>
                <a:ea typeface="HY목각파임B" panose="02030600000101010101" pitchFamily="18" charset="-127"/>
              </a:rPr>
              <a:t>ATLAB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Arduino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Android Studio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Eclipse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Visual studio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228600" lvl="0" indent="-2286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ko-KR" sz="1800" dirty="0">
                <a:latin typeface="+mn-lt"/>
                <a:ea typeface="HY목각파임B" panose="02030600000101010101" pitchFamily="18" charset="-127"/>
              </a:rPr>
              <a:t>Language</a:t>
            </a:r>
            <a:endParaRPr sz="1800"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Python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Java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800100" lvl="1" indent="-342900" algn="just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ko-KR" dirty="0">
                <a:latin typeface="+mn-lt"/>
                <a:ea typeface="HY목각파임B" panose="02030600000101010101" pitchFamily="18" charset="-127"/>
              </a:rPr>
              <a:t>C/C#</a:t>
            </a:r>
            <a:endParaRPr dirty="0">
              <a:latin typeface="+mn-lt"/>
              <a:ea typeface="HY목각파임B" panose="02030600000101010101" pitchFamily="18" charset="-127"/>
            </a:endParaRPr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>
              <a:latin typeface="+mn-lt"/>
            </a:endParaRPr>
          </a:p>
          <a:p>
            <a:pPr marL="228600" lvl="0" indent="-101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endParaRPr dirty="0">
              <a:latin typeface="+mn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9"/>
          <p:cNvSpPr txBox="1">
            <a:spLocks noGrp="1"/>
          </p:cNvSpPr>
          <p:nvPr>
            <p:ph type="title"/>
          </p:nvPr>
        </p:nvSpPr>
        <p:spPr>
          <a:xfrm>
            <a:off x="333375" y="216816"/>
            <a:ext cx="8477400" cy="88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3200"/>
              <a:buFont typeface="Calibri"/>
              <a:buNone/>
            </a:pPr>
            <a:r>
              <a:rPr lang="ko-KR" dirty="0"/>
              <a:t>내용 구성1 </a:t>
            </a:r>
            <a:r>
              <a:rPr lang="en-US" altLang="ko-KR" dirty="0"/>
              <a:t>–</a:t>
            </a:r>
            <a:r>
              <a:rPr lang="ko-KR" dirty="0"/>
              <a:t> 자세보정</a:t>
            </a:r>
            <a:r>
              <a:rPr lang="en-US" altLang="ko-KR" dirty="0"/>
              <a:t> </a:t>
            </a:r>
            <a:r>
              <a:rPr lang="ko-KR" dirty="0"/>
              <a:t>s</a:t>
            </a:r>
            <a:r>
              <a:rPr lang="en-US" altLang="ko-KR" dirty="0"/>
              <a:t>oft</a:t>
            </a:r>
            <a:r>
              <a:rPr lang="ko-KR" dirty="0"/>
              <a:t>w</a:t>
            </a:r>
            <a:r>
              <a:rPr lang="en-US" altLang="ko-KR" dirty="0"/>
              <a:t>are</a:t>
            </a:r>
            <a:endParaRPr dirty="0"/>
          </a:p>
        </p:txBody>
      </p:sp>
      <p:sp>
        <p:nvSpPr>
          <p:cNvPr id="196" name="Google Shape;196;p9"/>
          <p:cNvSpPr txBox="1">
            <a:spLocks noGrp="1"/>
          </p:cNvSpPr>
          <p:nvPr>
            <p:ph type="body" idx="1"/>
          </p:nvPr>
        </p:nvSpPr>
        <p:spPr>
          <a:xfrm>
            <a:off x="333375" y="1372012"/>
            <a:ext cx="8477400" cy="4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15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IMU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와 영상정보를 이용한 자세측정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 altLang="ko-KR" sz="1600" dirty="0">
                <a:latin typeface="+mn-ea"/>
                <a:ea typeface="+mn-ea"/>
              </a:rPr>
              <a:t>Pitch </a:t>
            </a:r>
            <a:r>
              <a:rPr lang="ko-KR" altLang="en-US" sz="1600" dirty="0">
                <a:latin typeface="+mn-ea"/>
                <a:ea typeface="+mn-ea"/>
              </a:rPr>
              <a:t>각 </a:t>
            </a:r>
            <a:r>
              <a:rPr lang="ko-KR" sz="1600" dirty="0">
                <a:latin typeface="+mn-ea"/>
                <a:ea typeface="+mn-ea"/>
              </a:rPr>
              <a:t>측정</a:t>
            </a:r>
            <a:endParaRPr sz="1600" dirty="0">
              <a:latin typeface="+mn-ea"/>
              <a:ea typeface="+mn-ea"/>
            </a:endParaRPr>
          </a:p>
          <a:p>
            <a:pPr marL="914400" lvl="1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영상 속 타겟의 위치에 따</a:t>
            </a:r>
            <a:r>
              <a:rPr lang="ko-KR" altLang="en-US" sz="1600" dirty="0">
                <a:latin typeface="+mn-ea"/>
                <a:ea typeface="+mn-ea"/>
              </a:rPr>
              <a:t>른</a:t>
            </a:r>
            <a:r>
              <a:rPr lang="ko-KR" sz="1600" dirty="0">
                <a:latin typeface="+mn-ea"/>
                <a:ea typeface="+mn-ea"/>
              </a:rPr>
              <a:t> 로봇의 기울</a:t>
            </a:r>
            <a:r>
              <a:rPr lang="ko-KR" altLang="en-US" sz="1600" dirty="0">
                <a:latin typeface="+mn-ea"/>
                <a:ea typeface="+mn-ea"/>
              </a:rPr>
              <a:t>어짐 측정</a:t>
            </a:r>
            <a:endParaRPr sz="1600" dirty="0">
              <a:latin typeface="+mn-ea"/>
              <a:ea typeface="+mn-ea"/>
            </a:endParaRPr>
          </a:p>
          <a:p>
            <a:pPr marL="9144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600" dirty="0">
              <a:latin typeface="+mn-ea"/>
              <a:ea typeface="+mn-ea"/>
            </a:endParaRPr>
          </a:p>
          <a:p>
            <a:pPr marL="228600" lvl="0" indent="-215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ko-KR" sz="1600" dirty="0">
                <a:latin typeface="+mn-ea"/>
                <a:ea typeface="+mn-ea"/>
              </a:rPr>
              <a:t>카메라와 IMU</a:t>
            </a:r>
            <a:r>
              <a:rPr lang="en-US" altLang="ko-KR" sz="1600" dirty="0">
                <a:latin typeface="+mn-ea"/>
                <a:ea typeface="+mn-ea"/>
              </a:rPr>
              <a:t> </a:t>
            </a:r>
            <a:r>
              <a:rPr lang="ko-KR" sz="1600" dirty="0">
                <a:latin typeface="+mn-ea"/>
                <a:ea typeface="+mn-ea"/>
              </a:rPr>
              <a:t>로부터 계산된 항</a:t>
            </a:r>
            <a:r>
              <a:rPr lang="ko-KR" altLang="en-US" sz="1600" dirty="0">
                <a:latin typeface="+mn-ea"/>
                <a:ea typeface="+mn-ea"/>
              </a:rPr>
              <a:t>법 </a:t>
            </a:r>
            <a:r>
              <a:rPr lang="ko-KR" sz="1600" dirty="0">
                <a:latin typeface="+mn-ea"/>
                <a:ea typeface="+mn-ea"/>
              </a:rPr>
              <a:t>정보 융합 알고리즘</a:t>
            </a:r>
            <a:endParaRPr sz="1600" dirty="0">
              <a:latin typeface="+mn-ea"/>
              <a:ea typeface="+mn-ea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  <a:p>
            <a:pPr marL="800100" lvl="1" indent="-2286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dirty="0">
              <a:latin typeface="+mn-ea"/>
              <a:ea typeface="+mn-ea"/>
            </a:endParaRPr>
          </a:p>
        </p:txBody>
      </p:sp>
      <p:sp>
        <p:nvSpPr>
          <p:cNvPr id="197" name="Google Shape;197;p9"/>
          <p:cNvSpPr txBox="1">
            <a:spLocks noGrp="1"/>
          </p:cNvSpPr>
          <p:nvPr>
            <p:ph type="sldNum" idx="12"/>
          </p:nvPr>
        </p:nvSpPr>
        <p:spPr>
          <a:xfrm>
            <a:off x="8286750" y="6459704"/>
            <a:ext cx="8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ko-KR"/>
              <a:t>9</a:t>
            </a:fld>
            <a:endParaRPr dirty="0"/>
          </a:p>
        </p:txBody>
      </p:sp>
      <p:pic>
        <p:nvPicPr>
          <p:cNvPr id="198" name="Google Shape;198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16903" y="2873550"/>
            <a:ext cx="6511746" cy="168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03675" y="4554263"/>
            <a:ext cx="2732876" cy="168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07600" y="5415975"/>
            <a:ext cx="1330300" cy="13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테마1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Arial"/>
        <a:ea typeface="나눔스퀘어 Bold"/>
        <a:cs typeface=""/>
      </a:majorFont>
      <a:minorFont>
        <a:latin typeface="Arial"/>
        <a:ea typeface="나눔스퀘어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645</Words>
  <Application>Microsoft Office PowerPoint</Application>
  <PresentationFormat>화면 슬라이드 쇼(4:3)</PresentationFormat>
  <Paragraphs>163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Arial</vt:lpstr>
      <vt:lpstr>나눔스퀘어 Bold</vt:lpstr>
      <vt:lpstr>맑은 고딕</vt:lpstr>
      <vt:lpstr>HY목각파임B</vt:lpstr>
      <vt:lpstr>Calibri</vt:lpstr>
      <vt:lpstr>테마1</vt:lpstr>
      <vt:lpstr>2020-1 Cap Stone Design A (융합 프로덕트 종합설계)  강화학습과 영상 기반 Self-Balancing Robot 제어 시스템</vt:lpstr>
      <vt:lpstr>목차</vt:lpstr>
      <vt:lpstr>개발 동기</vt:lpstr>
      <vt:lpstr>개발 동기</vt:lpstr>
      <vt:lpstr>프로젝트 차별성</vt:lpstr>
      <vt:lpstr>프로젝트 목표</vt:lpstr>
      <vt:lpstr>시스템 흐름도</vt:lpstr>
      <vt:lpstr>개발 환경</vt:lpstr>
      <vt:lpstr>내용 구성1 – 자세보정 software</vt:lpstr>
      <vt:lpstr>내용 구성2 - 강화학습</vt:lpstr>
      <vt:lpstr>내용 구성3- 시뮬레이션</vt:lpstr>
      <vt:lpstr>내용 구성4 - ARDUINO &amp; JETSON </vt:lpstr>
      <vt:lpstr>내용 구성5 - 모니터링 시스템 </vt:lpstr>
      <vt:lpstr>활용 가능성</vt:lpstr>
      <vt:lpstr>기존 제품에 새로운 개발 플랫폼 제공</vt:lpstr>
      <vt:lpstr>개발 일정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2020년도 1학기 Cap Stone Design A (융합 프로덕트 종합설계)  강화학습을 이용한 이미지 기반 Self-Balancing Robot 제어 시스템</dc:title>
  <dc:creator>Registered User</dc:creator>
  <cp:lastModifiedBy>김남훈</cp:lastModifiedBy>
  <cp:revision>13</cp:revision>
  <dcterms:created xsi:type="dcterms:W3CDTF">2016-04-21T05:07:52Z</dcterms:created>
  <dcterms:modified xsi:type="dcterms:W3CDTF">2020-06-15T14:08:20Z</dcterms:modified>
</cp:coreProperties>
</file>